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3"/>
  </p:sldMasterIdLst>
  <p:notesMasterIdLst>
    <p:notesMasterId r:id="rId50"/>
  </p:notesMasterIdLst>
  <p:sldIdLst>
    <p:sldId id="350" r:id="rId4"/>
    <p:sldId id="267" r:id="rId5"/>
    <p:sldId id="351" r:id="rId6"/>
    <p:sldId id="284" r:id="rId7"/>
    <p:sldId id="285" r:id="rId8"/>
    <p:sldId id="288" r:id="rId9"/>
    <p:sldId id="289" r:id="rId10"/>
    <p:sldId id="290" r:id="rId11"/>
    <p:sldId id="348" r:id="rId12"/>
    <p:sldId id="266" r:id="rId13"/>
    <p:sldId id="291" r:id="rId14"/>
    <p:sldId id="268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46" r:id="rId24"/>
    <p:sldId id="337" r:id="rId25"/>
    <p:sldId id="338" r:id="rId26"/>
    <p:sldId id="300" r:id="rId27"/>
    <p:sldId id="301" r:id="rId28"/>
    <p:sldId id="302" r:id="rId29"/>
    <p:sldId id="352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47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35" r:id="rId4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96"/>
    <a:srgbClr val="F3E0AB"/>
    <a:srgbClr val="C4E33C"/>
    <a:srgbClr val="316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2"/>
    <p:restoredTop sz="76972" autoAdjust="0"/>
  </p:normalViewPr>
  <p:slideViewPr>
    <p:cSldViewPr snapToGrid="0" snapToObjects="1">
      <p:cViewPr varScale="1">
        <p:scale>
          <a:sx n="119" d="100"/>
          <a:sy n="119" d="100"/>
        </p:scale>
        <p:origin x="181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EBF98-CA0D-534C-A20C-64AD7B4C8B50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71015-C9A7-E442-A272-92807C047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8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a9524f756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9a9524f756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a9524f756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a9524f756_0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9a9524f756_0_5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a9524f756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a9524f756_0_5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9a9524f756_0_5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a9524f756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a9524f756_0_6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9a9524f756_0_6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a9524f756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a9524f756_0_6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9a9524f756_0_6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a9524f756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a9524f756_0_7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9a9524f756_0_7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a9524f756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a9524f756_0_6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9a9524f756_0_6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a9524f756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a9524f756_0_6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9a9524f756_0_6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a9524f756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a9524f756_0_6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9a9524f756_0_6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7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68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a9524f75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g9a9524f75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9a9524f756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9a9524f756_0_6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9a9524f756_0_6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a9524f75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g9a9524f75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3d8783dfd_7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g53d8783dfd_7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a9524f75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9a9524f75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58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3d8783df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3d8783dfd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6" name="Google Shape;336;g53d8783dfd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3d8783dfd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3d8783dfd_4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7" name="Google Shape;347;g53d8783dfd_4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e80af7f0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9e80af7f0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6" name="Google Shape;356;g9e80af7f0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9a9524f75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g9a9524f75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89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3d8783dfd_7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3d8783dfd_7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53d8783dfd_7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9a9524f756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9a9524f756_0_7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9a9524f756_0_7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9e80af7f0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9e80af7f00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g9e80af7f00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9a9524f756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4" name="Google Shape;414;g9a9524f756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51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9a9524f75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6" name="Google Shape;436;g9a9524f75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a0924783b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a0924783b0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ga0924783b0_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a9524f75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8" name="Google Shape;458;g9a9524f75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a0abc437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a0abc4375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ga0abc4375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9a9524f756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9a9524f756_0_7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8" name="Google Shape;478;g9a9524f756_0_7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a9524f756_0_4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9a9524f756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9a9524f756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9a9524f756_0_7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8" name="Google Shape;488;g9a9524f756_0_7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9a9524f756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9a9524f756_0_7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8" name="Google Shape;498;g9a9524f756_0_7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a0abc4375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a0abc4375e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7" name="Google Shape;507;ga0abc4375e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a0abc4375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a0abc4375e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6" name="Google Shape;516;ga0abc4375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9e20a450a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9e20a450a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9e20a450a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a9524f756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9a9524f756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a9524f756_0_4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9a9524f756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09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a9524f756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g9a9524f756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d6c231378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d6c231378_1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9d6c231378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3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E4A7-E8A4-E340-5352-DEAE55F2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615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787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568"/>
            <a:ext cx="8289235" cy="29737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0624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26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6"/>
            <a:ext cx="8289235" cy="2973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1688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412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4"/>
            <a:ext cx="8289235" cy="297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24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62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5"/>
            <a:ext cx="8289235" cy="297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371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71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611" y="1011929"/>
            <a:ext cx="8460777" cy="6543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ct val="90000"/>
              </a:lnSpc>
              <a:defRPr sz="3600" spc="-8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58" y="2024683"/>
            <a:ext cx="8460776" cy="3603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4139" y="1055377"/>
            <a:ext cx="4491612" cy="1140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3600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4140" y="2874655"/>
            <a:ext cx="4491612" cy="11404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b="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836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84807"/>
            <a:ext cx="8289236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67435"/>
            <a:ext cx="8289235" cy="29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84807"/>
            <a:ext cx="8289236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F8937E-7FDF-C44A-8A36-A5D31302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1667434"/>
            <a:ext cx="5111750" cy="293764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4F49F02-EF0A-1541-AE9A-C0D9F3AE3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667434"/>
            <a:ext cx="2922103" cy="29376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96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A2E7-7AC0-7C42-BA19-C28C5C9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294" y="598595"/>
            <a:ext cx="6754904" cy="675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4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144001" cy="33361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85184" y="3518169"/>
            <a:ext cx="2822712" cy="381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6104" y="3518169"/>
            <a:ext cx="4744279" cy="446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0" y="3347405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29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568"/>
            <a:ext cx="8289235" cy="29737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4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0196" y="598595"/>
            <a:ext cx="6119002" cy="6758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0196" y="1799293"/>
            <a:ext cx="6119002" cy="2553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3" r:id="rId2"/>
    <p:sldLayoutId id="2147483925" r:id="rId3"/>
    <p:sldLayoutId id="2147483914" r:id="rId4"/>
    <p:sldLayoutId id="2147483945" r:id="rId5"/>
    <p:sldLayoutId id="2147483936" r:id="rId6"/>
    <p:sldLayoutId id="2147483921" r:id="rId7"/>
    <p:sldLayoutId id="2147483934" r:id="rId8"/>
    <p:sldLayoutId id="2147483946" r:id="rId9"/>
    <p:sldLayoutId id="2147483948" r:id="rId10"/>
    <p:sldLayoutId id="2147483947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i="0" kern="1200" cap="none" spc="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7;p25">
            <a:extLst>
              <a:ext uri="{FF2B5EF4-FFF2-40B4-BE49-F238E27FC236}">
                <a16:creationId xmlns:a16="http://schemas.microsoft.com/office/drawing/2014/main" id="{99D3EB7E-DF19-63E8-CAC9-3549E11FBC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199" y="1007644"/>
            <a:ext cx="8289235" cy="24193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800" b="1" dirty="0"/>
              <a:t>Introduction to 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800" b="1" i="1" dirty="0"/>
              <a:t>FIRST</a:t>
            </a:r>
            <a:r>
              <a:rPr lang="en-US" sz="4800" b="1" dirty="0"/>
              <a:t> LEGO League Challenge</a:t>
            </a:r>
            <a:endParaRPr sz="4800" b="1" dirty="0"/>
          </a:p>
        </p:txBody>
      </p:sp>
    </p:spTree>
    <p:extLst>
      <p:ext uri="{BB962C8B-B14F-4D97-AF65-F5344CB8AC3E}">
        <p14:creationId xmlns:p14="http://schemas.microsoft.com/office/powerpoint/2010/main" val="2453914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en-US"/>
              <a:t>What are Core Values?</a:t>
            </a:r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800" dirty="0">
                <a:highlight>
                  <a:schemeClr val="lt1"/>
                </a:highlight>
              </a:rPr>
              <a:t>The cornerstones of the program. </a:t>
            </a:r>
            <a:endParaRPr sz="1800" dirty="0">
              <a:highlight>
                <a:schemeClr val="lt1"/>
              </a:highlight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800" dirty="0">
                <a:highlight>
                  <a:schemeClr val="lt1"/>
                </a:highlight>
              </a:rPr>
              <a:t>They are among the fundamental elements that distinguish </a:t>
            </a:r>
            <a:r>
              <a:rPr lang="en-US" sz="1800" i="1" dirty="0">
                <a:highlight>
                  <a:schemeClr val="lt1"/>
                </a:highlight>
              </a:rPr>
              <a:t>FIRST </a:t>
            </a:r>
            <a:r>
              <a:rPr lang="en-US" sz="1800" dirty="0">
                <a:highlight>
                  <a:schemeClr val="lt1"/>
                </a:highlight>
              </a:rPr>
              <a:t>from other programs of its kind.</a:t>
            </a:r>
            <a:endParaRPr sz="1800" dirty="0">
              <a:highlight>
                <a:schemeClr val="lt1"/>
              </a:highlight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800" dirty="0"/>
              <a:t>The set of ideas that every FIRST team should live by:</a:t>
            </a:r>
            <a:endParaRPr sz="1800" dirty="0"/>
          </a:p>
          <a:p>
            <a:pPr marL="9144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US" sz="1800" dirty="0">
                <a:solidFill>
                  <a:srgbClr val="000000"/>
                </a:solidFill>
                <a:highlight>
                  <a:schemeClr val="lt1"/>
                </a:highlight>
              </a:rPr>
              <a:t>Work with others in a respectful way</a:t>
            </a:r>
            <a:endParaRPr sz="18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9144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US" sz="1800" dirty="0">
                <a:solidFill>
                  <a:srgbClr val="000000"/>
                </a:solidFill>
                <a:highlight>
                  <a:schemeClr val="lt1"/>
                </a:highlight>
              </a:rPr>
              <a:t>Impact the community in a positive way</a:t>
            </a:r>
            <a:endParaRPr sz="1800" dirty="0"/>
          </a:p>
        </p:txBody>
      </p:sp>
      <p:sp>
        <p:nvSpPr>
          <p:cNvPr id="179" name="Google Shape;179;p32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32932E3-DE9D-48F7-0157-BA65F64A81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648" y="3427296"/>
            <a:ext cx="4750211" cy="14772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Gracious Professionalism and Coopertition?</a:t>
            </a:r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4760260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222222"/>
                </a:solidFill>
                <a:highlight>
                  <a:srgbClr val="FFFFFF"/>
                </a:highlight>
              </a:rPr>
              <a:t>Gracious Professionalism:</a:t>
            </a:r>
            <a:endParaRPr sz="18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</a:rPr>
              <a:t>High-quality work, emphasis on the value of others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</a:rPr>
              <a:t>Respect for  individuals and the community. 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</a:rPr>
              <a:t>Competition and mutual gain are not separate notions.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 err="1">
                <a:solidFill>
                  <a:srgbClr val="222222"/>
                </a:solidFill>
                <a:highlight>
                  <a:srgbClr val="FFFFFF"/>
                </a:highlight>
              </a:rPr>
              <a:t>Coopertition</a:t>
            </a:r>
            <a:r>
              <a:rPr lang="en-US" sz="1800" b="1" dirty="0">
                <a:solidFill>
                  <a:srgbClr val="222222"/>
                </a:solidFill>
                <a:highlight>
                  <a:srgbClr val="FFFFFF"/>
                </a:highlight>
              </a:rPr>
              <a:t>:</a:t>
            </a:r>
            <a:endParaRPr sz="18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</a:rPr>
              <a:t>The idea you should respect and support teams you compete against.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88" name="Google Shape;188;p33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189" name="Google Shape;189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375" y="1647825"/>
            <a:ext cx="3314249" cy="2202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Core Values Rubric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A67D37-8B48-2775-162D-FD854C5DB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7826"/>
            <a:ext cx="3340250" cy="2973464"/>
          </a:xfrm>
        </p:spPr>
        <p:txBody>
          <a:bodyPr>
            <a:normAutofit fontScale="85000" lnSpcReduction="10000"/>
          </a:bodyPr>
          <a:lstStyle/>
          <a:p>
            <a:pPr marL="406400" lvl="0" indent="-285750">
              <a:spcBef>
                <a:spcPts val="0"/>
              </a:spcBef>
              <a:buSzPts val="1700"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The rubric addresses the major elements that teams are judged on and how overall Core Values skills are evaluated</a:t>
            </a:r>
          </a:p>
          <a:p>
            <a:pPr marL="457200" lvl="0" indent="0">
              <a:spcBef>
                <a:spcPts val="0"/>
              </a:spcBef>
              <a:buNone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457200" lvl="0" indent="-336550">
              <a:spcBef>
                <a:spcPts val="0"/>
              </a:spcBef>
              <a:buSzPts val="1700"/>
              <a:buFont typeface="Roboto"/>
              <a:buChar char="●"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Students will give examples to demonstrate their understanding and use of each of the Core Values.</a:t>
            </a:r>
          </a:p>
        </p:txBody>
      </p:sp>
      <p:sp>
        <p:nvSpPr>
          <p:cNvPr id="195" name="Google Shape;195;p34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B4895A8D-76A8-A600-0E87-BE2905BE4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350" y="1199585"/>
            <a:ext cx="4779595" cy="32702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Create a Team Identity/Have Fun</a:t>
            </a:r>
            <a:endParaRPr dirty="0"/>
          </a:p>
        </p:txBody>
      </p:sp>
      <p:sp>
        <p:nvSpPr>
          <p:cNvPr id="204" name="Google Shape;204;p35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4265408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36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Team Identity is a huge part of being a FIRST team.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Many teams choose to express themselves with hats and team t-shirts.</a:t>
            </a:r>
            <a:endParaRPr sz="2000" b="1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Helps your team stand out in a crowd 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Gives a team a sense of personality and individuality.</a:t>
            </a:r>
            <a:endParaRPr sz="2000" dirty="0"/>
          </a:p>
        </p:txBody>
      </p:sp>
      <p:sp>
        <p:nvSpPr>
          <p:cNvPr id="205" name="Google Shape;205;p35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841560">
            <a:off x="5319902" y="1153801"/>
            <a:ext cx="2569721" cy="192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6987">
            <a:off x="6546400" y="2449050"/>
            <a:ext cx="2137900" cy="21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Spread STEM in the Community</a:t>
            </a:r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5602226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 dirty="0"/>
              <a:t>FIRST is all about sharing your knowledge of STEM within the community:</a:t>
            </a:r>
            <a:endParaRPr sz="2000" dirty="0"/>
          </a:p>
          <a:p>
            <a:pPr marL="457200" lvl="0" indent="-323850" algn="l" rtl="0"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Reaching out with other teams,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other students, 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or anyone with an interest in STEM </a:t>
            </a:r>
            <a:endParaRPr sz="1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A great way to get others involved and further build your program</a:t>
            </a:r>
            <a:r>
              <a:rPr lang="en-US" sz="1800" dirty="0"/>
              <a:t>:</a:t>
            </a:r>
            <a:endParaRPr sz="1800" dirty="0"/>
          </a:p>
          <a:p>
            <a:pPr marL="457200" lvl="0" indent="-323850" algn="l" rtl="0"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Events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Team Workshops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Online Mentorship</a:t>
            </a:r>
            <a:endParaRPr sz="1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/>
          </a:p>
        </p:txBody>
      </p:sp>
      <p:sp>
        <p:nvSpPr>
          <p:cNvPr id="217" name="Google Shape;217;p36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425" y="3054525"/>
            <a:ext cx="2393377" cy="17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15567" y="1087374"/>
            <a:ext cx="2081091" cy="156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 Other Teams</a:t>
            </a:r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5330415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dirty="0"/>
              <a:t>Helping out others can do worlds of good within the FIRST community. </a:t>
            </a:r>
            <a:endParaRPr sz="1800" dirty="0"/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/>
              <a:t>Help others, even if you have to compete against one another</a:t>
            </a:r>
            <a:endParaRPr sz="1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/>
              <a:t>Help if you see a team struggle with a mission</a:t>
            </a:r>
            <a:endParaRPr sz="1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/>
              <a:t>Lend parts if you have a missing piece that they do not have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Sharing your knowledge and resources can build bonds with others and spread success on a greater level.</a:t>
            </a:r>
            <a:endParaRPr sz="1800" dirty="0"/>
          </a:p>
        </p:txBody>
      </p:sp>
      <p:sp>
        <p:nvSpPr>
          <p:cNvPr id="226" name="Google Shape;226;p37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37" y="2813525"/>
            <a:ext cx="2504515" cy="193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25" y="827100"/>
            <a:ext cx="2437747" cy="182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 to Communicate</a:t>
            </a:r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4674199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Communication is key when it comes to being a successful team. 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Communicate with your own team so you can learn from each other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Communicate with others on and off the field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Teams build communication skills so that they can speak to the media and even the Governor of Pennsylvania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Helps spread the importance of STEM in the community</a:t>
            </a:r>
            <a:endParaRPr sz="1600" dirty="0"/>
          </a:p>
        </p:txBody>
      </p:sp>
      <p:sp>
        <p:nvSpPr>
          <p:cNvPr id="235" name="Google Shape;235;p38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236" name="Google Shape;236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73663" y="949927"/>
            <a:ext cx="3021400" cy="220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B7879ED-F2B2-B542-A086-5B15943C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610" y="3165386"/>
            <a:ext cx="3422469" cy="19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Core Values Judging</a:t>
            </a:r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600" dirty="0"/>
              <a:t>Judges make evaluations of a team based on the the rubric. 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Looking to see if a team understands each of the Core Values and has implemented them on their team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Judges are looking to reward well-rounded team where… 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Everyone has a role to play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Everyone is treated with respect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Students have understood FIRST and applied in their daily lives and community</a:t>
            </a:r>
            <a:endParaRPr sz="1400" dirty="0"/>
          </a:p>
        </p:txBody>
      </p:sp>
      <p:sp>
        <p:nvSpPr>
          <p:cNvPr id="245" name="Google Shape;245;p39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 to Work Together as a Team</a:t>
            </a:r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4502076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Help team members get to know each other</a:t>
            </a: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Make sure everyone is involved</a:t>
            </a: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Help to learn to problem solve in a large group</a:t>
            </a: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Help to learn to reach a consensus when there are different ideas</a:t>
            </a:r>
            <a:endParaRPr sz="1800" dirty="0"/>
          </a:p>
        </p:txBody>
      </p:sp>
      <p:sp>
        <p:nvSpPr>
          <p:cNvPr id="253" name="Google Shape;253;p40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674" y="1407075"/>
            <a:ext cx="3284104" cy="246307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0"/>
          <p:cNvSpPr txBox="1"/>
          <p:nvPr/>
        </p:nvSpPr>
        <p:spPr>
          <a:xfrm>
            <a:off x="433875" y="4125850"/>
            <a:ext cx="8122800" cy="62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Doing a Teamwork Activity during team practices allows everyone’s voice to be heard and can prepare a team when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 comes time where there is a real challenge at hand.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Learning Life Skills through FIRST</a:t>
            </a:r>
            <a:endParaRPr dirty="0"/>
          </a:p>
        </p:txBody>
      </p:sp>
      <p:sp>
        <p:nvSpPr>
          <p:cNvPr id="262" name="Google Shape;262;p4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36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Teamwork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Communication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Problem Solving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Helping one another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Giving back to community</a:t>
            </a:r>
            <a:endParaRPr sz="2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pic>
        <p:nvPicPr>
          <p:cNvPr id="264" name="Google Shape;264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625" y="1005838"/>
            <a:ext cx="3131825" cy="31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74E577-6DDA-2348-0EA1-260ED172ABB1}"/>
              </a:ext>
            </a:extLst>
          </p:cNvPr>
          <p:cNvSpPr txBox="1"/>
          <p:nvPr/>
        </p:nvSpPr>
        <p:spPr>
          <a:xfrm>
            <a:off x="1184031" y="1048256"/>
            <a:ext cx="6775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“I don’t use kids to build robots. I use robots to build kids”</a:t>
            </a:r>
          </a:p>
          <a:p>
            <a:pPr algn="r"/>
            <a:r>
              <a:rPr lang="en-US" sz="4800" dirty="0"/>
              <a:t>- Dean Kamen</a:t>
            </a:r>
          </a:p>
        </p:txBody>
      </p:sp>
    </p:spTree>
    <p:extLst>
      <p:ext uri="{BB962C8B-B14F-4D97-AF65-F5344CB8AC3E}">
        <p14:creationId xmlns:p14="http://schemas.microsoft.com/office/powerpoint/2010/main" val="1269008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975" y="2737025"/>
            <a:ext cx="2989361" cy="2242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Events</a:t>
            </a:r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4299137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Fun and exciting</a:t>
            </a:r>
            <a:endParaRPr sz="180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Meet teams from different places </a:t>
            </a:r>
            <a:endParaRPr sz="180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People who share similar interests with you</a:t>
            </a:r>
            <a:endParaRPr sz="180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Everyone at events is very willing to help</a:t>
            </a:r>
            <a:endParaRPr sz="1800" dirty="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Learn from each other</a:t>
            </a:r>
            <a:endParaRPr sz="1800" dirty="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Get feedback from judges and improve your work</a:t>
            </a:r>
            <a:endParaRPr sz="1800" dirty="0"/>
          </a:p>
        </p:txBody>
      </p:sp>
      <p:sp>
        <p:nvSpPr>
          <p:cNvPr id="273" name="Google Shape;273;p42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000" y="788175"/>
            <a:ext cx="2713624" cy="203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813CEE-DCB8-55AC-3B0A-1241FD45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BC0EA1-1F2E-AB8D-FAE0-C175E6480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6166F4-FA7D-C5E3-B3F8-B5515C4BE6E8}"/>
              </a:ext>
            </a:extLst>
          </p:cNvPr>
          <p:cNvSpPr txBox="1">
            <a:spLocks noChangeAspect="1"/>
          </p:cNvSpPr>
          <p:nvPr/>
        </p:nvSpPr>
        <p:spPr>
          <a:xfrm>
            <a:off x="427382" y="1828804"/>
            <a:ext cx="8289235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Robot Game</a:t>
            </a:r>
          </a:p>
        </p:txBody>
      </p:sp>
    </p:spTree>
    <p:extLst>
      <p:ext uri="{BB962C8B-B14F-4D97-AF65-F5344CB8AC3E}">
        <p14:creationId xmlns:p14="http://schemas.microsoft.com/office/powerpoint/2010/main" val="332295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700"/>
              <a:buFont typeface="Trebuchet MS"/>
              <a:buNone/>
            </a:pPr>
            <a:r>
              <a:rPr lang="en-US">
                <a:solidFill>
                  <a:srgbClr val="000000"/>
                </a:solidFill>
              </a:rPr>
              <a:t>Overview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6" name="Google Shape;286;p4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4ft x 8ft  table with a mat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All mission models are LEGO-based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LEGO MINDSTORMS or SPIKE Prime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Yearly theme: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2023 – MASTERPIECE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2022 - Super Powered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2021 - Cargo Connect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2020 - </a:t>
            </a:r>
            <a:r>
              <a:rPr lang="en-US" sz="2200" dirty="0" err="1"/>
              <a:t>RePLAY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2019 - City Shaper 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2018 - Into Orbit</a:t>
            </a:r>
            <a:endParaRPr sz="2200"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88" name="Google Shape;288;p44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pic>
        <p:nvPicPr>
          <p:cNvPr id="287" name="Google Shape;287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574" y="1041705"/>
            <a:ext cx="3041074" cy="22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982" y="3134558"/>
            <a:ext cx="2688129" cy="178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Robot Runs</a:t>
            </a:r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4803290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lang="en-US" sz="1600" dirty="0"/>
              <a:t>Robot Competition: 3 rounds, top score qualifies </a:t>
            </a:r>
            <a:endParaRPr sz="16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600" dirty="0"/>
              <a:t>Each team has 2.5 minutes to complete as many challenges as they can</a:t>
            </a:r>
            <a:endParaRPr sz="16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600" dirty="0"/>
              <a:t>Each mission on the board is worth a different number of points</a:t>
            </a:r>
            <a:endParaRPr sz="16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600" dirty="0"/>
              <a:t>Harder missions are not always worth more points</a:t>
            </a:r>
            <a:endParaRPr sz="16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600" dirty="0"/>
              <a:t>Each mission has its own set of rules and instructions</a:t>
            </a:r>
            <a:endParaRPr sz="16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600" dirty="0"/>
              <a:t>Referees score you at the end of each run</a:t>
            </a:r>
            <a:endParaRPr sz="1200" dirty="0"/>
          </a:p>
        </p:txBody>
      </p:sp>
      <p:sp>
        <p:nvSpPr>
          <p:cNvPr id="297" name="Google Shape;297;p45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pic>
        <p:nvPicPr>
          <p:cNvPr id="298" name="Google Shape;298;p4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024" y="1874274"/>
            <a:ext cx="3146472" cy="235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en-US" dirty="0"/>
              <a:t>2023-24 Season </a:t>
            </a:r>
            <a:endParaRPr dirty="0"/>
          </a:p>
        </p:txBody>
      </p:sp>
      <p:sp>
        <p:nvSpPr>
          <p:cNvPr id="304" name="Google Shape;304;p46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305" name="Google Shape;305;p46"/>
          <p:cNvSpPr txBox="1"/>
          <p:nvPr/>
        </p:nvSpPr>
        <p:spPr>
          <a:xfrm>
            <a:off x="284050" y="1542025"/>
            <a:ext cx="3327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Arts-based theme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Lines are provided to allow the robot to line follow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Missions are based on real-world scenarios related to the Arts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en-US"/>
              <a:t>Challenges Teams Face</a:t>
            </a:r>
            <a:endParaRPr/>
          </a:p>
        </p:txBody>
      </p:sp>
      <p:sp>
        <p:nvSpPr>
          <p:cNvPr id="312" name="Google Shape;312;p47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313" name="Google Shape;313;p47"/>
          <p:cNvSpPr txBox="1"/>
          <p:nvPr/>
        </p:nvSpPr>
        <p:spPr>
          <a:xfrm>
            <a:off x="284050" y="1542025"/>
            <a:ext cx="50217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Building an efficient and sturdy robot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LEGO Technic is often new material for teams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Learning to use the right elements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Learning to build compactly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Teams are often tempted to copy robots from online, but we encourage creativity 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Navigating to the correct location requires teams to think about how to use sensors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Sensors are often “scary” for young teams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Teams struggle with reliability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Robot does not behave the same day-to-day or at event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rebuchet MS"/>
              <a:buNone/>
            </a:pPr>
            <a:r>
              <a:rPr lang="en-US">
                <a:solidFill>
                  <a:srgbClr val="000000"/>
                </a:solidFill>
              </a:rPr>
              <a:t>Robot Missions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E6B78-E02A-58D8-60CE-B84FB305E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0" name="Google Shape;320;p48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322" name="Google Shape;322;p48"/>
          <p:cNvSpPr txBox="1"/>
          <p:nvPr/>
        </p:nvSpPr>
        <p:spPr>
          <a:xfrm>
            <a:off x="284050" y="1542025"/>
            <a:ext cx="3327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 dirty="0">
                <a:latin typeface="Roboto"/>
                <a:ea typeface="Roboto"/>
                <a:cs typeface="Roboto"/>
                <a:sym typeface="Roboto"/>
              </a:rPr>
              <a:t>Typically 15 missions every year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 dirty="0">
                <a:latin typeface="Roboto"/>
                <a:ea typeface="Roboto"/>
                <a:cs typeface="Roboto"/>
                <a:sym typeface="Roboto"/>
              </a:rPr>
              <a:t>Teams pick and choose based on their experience and ability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 dirty="0">
                <a:latin typeface="Roboto"/>
                <a:ea typeface="Roboto"/>
                <a:cs typeface="Roboto"/>
                <a:sym typeface="Roboto"/>
              </a:rPr>
              <a:t>FIRST provides the solution to one mission every year to get rookies started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 dirty="0">
                <a:latin typeface="Roboto"/>
                <a:ea typeface="Roboto"/>
                <a:cs typeface="Roboto"/>
                <a:sym typeface="Roboto"/>
              </a:rPr>
              <a:t>Rookies are expected to complete 2-3 mission reliably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 dirty="0">
                <a:latin typeface="Roboto"/>
                <a:ea typeface="Roboto"/>
                <a:cs typeface="Roboto"/>
                <a:sym typeface="Roboto"/>
              </a:rPr>
              <a:t>Veteran teams will complete more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 dirty="0">
                <a:latin typeface="Roboto"/>
                <a:ea typeface="Roboto"/>
                <a:cs typeface="Roboto"/>
                <a:sym typeface="Roboto"/>
              </a:rPr>
              <a:t>A few high-end teams will aim to complete *all* the missions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AED80E6-431C-5A42-03A3-43E01AE28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386" y="1852276"/>
            <a:ext cx="2503537" cy="3189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91C3D71-716C-D337-EB90-AF91F45DA3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127" y="1178531"/>
            <a:ext cx="2706781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396CCB-3DE4-DA92-A591-4FBE921F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A6D141-5056-5B68-8754-6F540410F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6166F4-FA7D-C5E3-B3F8-B5515C4BE6E8}"/>
              </a:ext>
            </a:extLst>
          </p:cNvPr>
          <p:cNvSpPr txBox="1">
            <a:spLocks noChangeAspect="1"/>
          </p:cNvSpPr>
          <p:nvPr/>
        </p:nvSpPr>
        <p:spPr>
          <a:xfrm>
            <a:off x="427382" y="1828804"/>
            <a:ext cx="8289235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Robot Design</a:t>
            </a:r>
          </a:p>
        </p:txBody>
      </p:sp>
    </p:spTree>
    <p:extLst>
      <p:ext uri="{BB962C8B-B14F-4D97-AF65-F5344CB8AC3E}">
        <p14:creationId xmlns:p14="http://schemas.microsoft.com/office/powerpoint/2010/main" val="124275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Programming</a:t>
            </a:r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u="sng" dirty="0"/>
              <a:t>EV3: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dirty="0"/>
              <a:t>Block-based or Scratch-based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Less condensed approach</a:t>
            </a:r>
            <a:endParaRPr sz="1800" dirty="0"/>
          </a:p>
        </p:txBody>
      </p:sp>
      <p:sp>
        <p:nvSpPr>
          <p:cNvPr id="340" name="Google Shape;340;p50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pic>
        <p:nvPicPr>
          <p:cNvPr id="341" name="Google Shape;341;p50" descr="Beyond Basics Ex 12-18 - ev3pyth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100" y="3054225"/>
            <a:ext cx="3469500" cy="17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0"/>
          <p:cNvSpPr txBox="1"/>
          <p:nvPr/>
        </p:nvSpPr>
        <p:spPr>
          <a:xfrm>
            <a:off x="4750905" y="1652829"/>
            <a:ext cx="3984900" cy="29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latin typeface="Roboto"/>
                <a:ea typeface="Roboto"/>
                <a:cs typeface="Roboto"/>
                <a:sym typeface="Roboto"/>
              </a:rPr>
              <a:t>SPIKE Prime:</a:t>
            </a:r>
            <a:endParaRPr sz="2000" u="sng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Scratch or Micro Python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Linear approach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3" name="Google Shape;34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7277" y="2963050"/>
            <a:ext cx="3469500" cy="1900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Programming Concepts to Learn Through FIRST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A516E2-3189-4DF2-5412-B967A44AA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0" name="Google Shape;350;p51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351" name="Google Shape;351;p51"/>
          <p:cNvSpPr txBox="1"/>
          <p:nvPr/>
        </p:nvSpPr>
        <p:spPr>
          <a:xfrm>
            <a:off x="289200" y="1597450"/>
            <a:ext cx="6232370" cy="30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u="sng" dirty="0">
                <a:latin typeface="Roboto"/>
                <a:ea typeface="Roboto"/>
                <a:cs typeface="Roboto"/>
                <a:sym typeface="Roboto"/>
              </a:rPr>
              <a:t>Basic skills</a:t>
            </a:r>
            <a:endParaRPr sz="2000" u="sng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Basic sensor usage, loops, switches, basic line following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u="sng" dirty="0">
                <a:latin typeface="Roboto"/>
                <a:ea typeface="Roboto"/>
                <a:cs typeface="Roboto"/>
                <a:sym typeface="Roboto"/>
              </a:rPr>
              <a:t>Intermediate skills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Custom </a:t>
            </a:r>
            <a:r>
              <a:rPr lang="en-US" sz="2000" dirty="0" err="1">
                <a:latin typeface="Roboto"/>
                <a:ea typeface="Roboto"/>
                <a:cs typeface="Roboto"/>
                <a:sym typeface="Roboto"/>
              </a:rPr>
              <a:t>MyBlocks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, decision/logic blocks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u="sng" dirty="0">
                <a:latin typeface="Roboto"/>
                <a:ea typeface="Roboto"/>
                <a:cs typeface="Roboto"/>
                <a:sym typeface="Roboto"/>
              </a:rPr>
              <a:t>Advanced skills</a:t>
            </a:r>
            <a:endParaRPr sz="2000" u="sng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Proportional control, PID line follower, gyro sensor usage, menu system</a:t>
            </a:r>
            <a:r>
              <a:rPr lang="en-US" sz="17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2" name="Google Shape;3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7475" y="2040835"/>
            <a:ext cx="1296452" cy="2621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25">
            <a:extLst>
              <a:ext uri="{FF2B5EF4-FFF2-40B4-BE49-F238E27FC236}">
                <a16:creationId xmlns:a16="http://schemas.microsoft.com/office/drawing/2014/main" id="{90BE7CA0-B4DB-C477-0E2D-77435B5F16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210" y="300035"/>
            <a:ext cx="6696988" cy="67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lang="en-US" dirty="0"/>
              <a:t>Three </a:t>
            </a:r>
            <a:r>
              <a:rPr lang="en-US" i="1" dirty="0"/>
              <a:t>FIRST</a:t>
            </a:r>
            <a:r>
              <a:rPr lang="en-US" dirty="0"/>
              <a:t> Programs (K-12)</a:t>
            </a:r>
            <a:endParaRPr dirty="0"/>
          </a:p>
        </p:txBody>
      </p:sp>
      <p:sp>
        <p:nvSpPr>
          <p:cNvPr id="7" name="Google Shape;127;p25">
            <a:extLst>
              <a:ext uri="{FF2B5EF4-FFF2-40B4-BE49-F238E27FC236}">
                <a16:creationId xmlns:a16="http://schemas.microsoft.com/office/drawing/2014/main" id="{920F43C0-B851-C085-9198-5EC1EA48AFA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142210" y="1078023"/>
            <a:ext cx="3978892" cy="29368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 i="1" dirty="0"/>
              <a:t>FIRST</a:t>
            </a:r>
            <a:r>
              <a:rPr lang="en-US" sz="2000" dirty="0"/>
              <a:t> LEGO League: Discover, Explore, Challenge</a:t>
            </a:r>
            <a:endParaRPr sz="2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i="1" dirty="0"/>
              <a:t>FIRST</a:t>
            </a:r>
            <a:r>
              <a:rPr lang="en-US" sz="2000" dirty="0"/>
              <a:t> Tech Challenge</a:t>
            </a:r>
            <a:endParaRPr sz="2000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i="1" dirty="0"/>
              <a:t>FIRST</a:t>
            </a:r>
            <a:r>
              <a:rPr lang="en-US" sz="2000" dirty="0"/>
              <a:t> Robotics Competition</a:t>
            </a:r>
            <a:endParaRPr sz="2000" dirty="0"/>
          </a:p>
        </p:txBody>
      </p:sp>
      <p:pic>
        <p:nvPicPr>
          <p:cNvPr id="8" name="Google Shape;125;p25" descr="JrFLL-Robot.jpg">
            <a:extLst>
              <a:ext uri="{FF2B5EF4-FFF2-40B4-BE49-F238E27FC236}">
                <a16:creationId xmlns:a16="http://schemas.microsoft.com/office/drawing/2014/main" id="{E713F7FC-CAA2-6B12-1397-3BD911D148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56012">
            <a:off x="6889795" y="271378"/>
            <a:ext cx="1782612" cy="161329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128;p25">
            <a:extLst>
              <a:ext uri="{FF2B5EF4-FFF2-40B4-BE49-F238E27FC236}">
                <a16:creationId xmlns:a16="http://schemas.microsoft.com/office/drawing/2014/main" id="{0553427D-8D06-26FD-D28D-C5DC8CDBB03E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15029">
            <a:off x="6138623" y="1113815"/>
            <a:ext cx="1726336" cy="1663202"/>
          </a:xfrm>
          <a:prstGeom prst="rect">
            <a:avLst/>
          </a:prstGeom>
          <a:noFill/>
          <a:ln w="88900" cap="sq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4991" dist="18034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129;p25">
            <a:extLst>
              <a:ext uri="{FF2B5EF4-FFF2-40B4-BE49-F238E27FC236}">
                <a16:creationId xmlns:a16="http://schemas.microsoft.com/office/drawing/2014/main" id="{D29158A7-F59B-31A5-7B52-0F6399151795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4024">
            <a:off x="5686084" y="2870443"/>
            <a:ext cx="1859280" cy="1657337"/>
          </a:xfrm>
          <a:prstGeom prst="rect">
            <a:avLst/>
          </a:prstGeom>
          <a:noFill/>
          <a:ln w="88900" cap="sq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4991" dist="18034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Google Shape;130;p25">
            <a:extLst>
              <a:ext uri="{FF2B5EF4-FFF2-40B4-BE49-F238E27FC236}">
                <a16:creationId xmlns:a16="http://schemas.microsoft.com/office/drawing/2014/main" id="{7DB105FB-B29C-CB02-C1C6-B9FE65988BD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754" y="2244272"/>
            <a:ext cx="1827199" cy="1770626"/>
          </a:xfrm>
          <a:prstGeom prst="rect">
            <a:avLst/>
          </a:prstGeom>
          <a:noFill/>
          <a:ln w="88900" cap="sq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4991" dist="18034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663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Engineering Concepts you Learn Through FIRST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204E31-BF20-F139-E0A5-5138C3D05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9" name="Google Shape;359;p52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360" name="Google Shape;360;p52"/>
          <p:cNvSpPr txBox="1"/>
          <p:nvPr/>
        </p:nvSpPr>
        <p:spPr>
          <a:xfrm>
            <a:off x="288360" y="1773066"/>
            <a:ext cx="3455100" cy="30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US" sz="2100" dirty="0">
                <a:latin typeface="Roboto"/>
                <a:ea typeface="Roboto"/>
                <a:cs typeface="Roboto"/>
                <a:sym typeface="Roboto"/>
              </a:rPr>
              <a:t>Students learn physics and engineering concepts when designing a robot</a:t>
            </a:r>
            <a:endParaRPr sz="21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US" sz="2100" dirty="0">
                <a:latin typeface="Roboto"/>
                <a:ea typeface="Roboto"/>
                <a:cs typeface="Roboto"/>
                <a:sym typeface="Roboto"/>
              </a:rPr>
              <a:t>Some teams CAD their LEGO robots</a:t>
            </a:r>
            <a:endParaRPr sz="2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1" name="Google Shape;361;p52" descr="A picture containing toy, cake, indoor, small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400" y="1351625"/>
            <a:ext cx="5107599" cy="329415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2"/>
          <p:cNvSpPr txBox="1"/>
          <p:nvPr/>
        </p:nvSpPr>
        <p:spPr>
          <a:xfrm>
            <a:off x="8146790" y="3213316"/>
            <a:ext cx="7527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Outer walls that support wheels</a:t>
            </a:r>
            <a:endParaRPr sz="600"/>
          </a:p>
        </p:txBody>
      </p:sp>
      <p:sp>
        <p:nvSpPr>
          <p:cNvPr id="363" name="Google Shape;363;p52"/>
          <p:cNvSpPr txBox="1"/>
          <p:nvPr/>
        </p:nvSpPr>
        <p:spPr>
          <a:xfrm>
            <a:off x="3861952" y="3851325"/>
            <a:ext cx="903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Wall riding wheels</a:t>
            </a:r>
            <a:endParaRPr sz="600"/>
          </a:p>
        </p:txBody>
      </p:sp>
      <p:sp>
        <p:nvSpPr>
          <p:cNvPr id="364" name="Google Shape;364;p52"/>
          <p:cNvSpPr txBox="1"/>
          <p:nvPr/>
        </p:nvSpPr>
        <p:spPr>
          <a:xfrm>
            <a:off x="3861951" y="2380925"/>
            <a:ext cx="10749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well-separat</a:t>
            </a:r>
            <a:r>
              <a:rPr lang="en-US" sz="1000"/>
              <a:t>e</a:t>
            </a: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d, aligned color sensors </a:t>
            </a:r>
            <a:endParaRPr sz="600"/>
          </a:p>
        </p:txBody>
      </p:sp>
      <p:sp>
        <p:nvSpPr>
          <p:cNvPr id="365" name="Google Shape;365;p52"/>
          <p:cNvSpPr txBox="1"/>
          <p:nvPr/>
        </p:nvSpPr>
        <p:spPr>
          <a:xfrm>
            <a:off x="6734134" y="4347971"/>
            <a:ext cx="13236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sensors well in front of driving wheels</a:t>
            </a:r>
            <a:endParaRPr sz="600"/>
          </a:p>
        </p:txBody>
      </p:sp>
      <p:cxnSp>
        <p:nvCxnSpPr>
          <p:cNvPr id="366" name="Google Shape;366;p52"/>
          <p:cNvCxnSpPr>
            <a:stCxn id="364" idx="3"/>
          </p:cNvCxnSpPr>
          <p:nvPr/>
        </p:nvCxnSpPr>
        <p:spPr>
          <a:xfrm>
            <a:off x="4936851" y="2669225"/>
            <a:ext cx="114000" cy="473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7" name="Google Shape;367;p52"/>
          <p:cNvCxnSpPr>
            <a:stCxn id="364" idx="3"/>
          </p:cNvCxnSpPr>
          <p:nvPr/>
        </p:nvCxnSpPr>
        <p:spPr>
          <a:xfrm>
            <a:off x="4936851" y="2669225"/>
            <a:ext cx="1191600" cy="865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8" name="Google Shape;368;p52"/>
          <p:cNvCxnSpPr>
            <a:stCxn id="362" idx="1"/>
          </p:cNvCxnSpPr>
          <p:nvPr/>
        </p:nvCxnSpPr>
        <p:spPr>
          <a:xfrm rot="10800000">
            <a:off x="7611290" y="3500416"/>
            <a:ext cx="535500" cy="1200"/>
          </a:xfrm>
          <a:prstGeom prst="straightConnector1">
            <a:avLst/>
          </a:prstGeom>
          <a:noFill/>
          <a:ln w="28575" cap="flat" cmpd="sng">
            <a:solidFill>
              <a:srgbClr val="FF85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9" name="Google Shape;369;p52"/>
          <p:cNvCxnSpPr/>
          <p:nvPr/>
        </p:nvCxnSpPr>
        <p:spPr>
          <a:xfrm>
            <a:off x="4737765" y="4053063"/>
            <a:ext cx="1255200" cy="1923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0" name="Google Shape;370;p52"/>
          <p:cNvCxnSpPr/>
          <p:nvPr/>
        </p:nvCxnSpPr>
        <p:spPr>
          <a:xfrm rot="10800000">
            <a:off x="4672065" y="3763203"/>
            <a:ext cx="65700" cy="2898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1" name="Google Shape;371;p52"/>
          <p:cNvSpPr/>
          <p:nvPr/>
        </p:nvSpPr>
        <p:spPr>
          <a:xfrm rot="4029723">
            <a:off x="6822783" y="3398943"/>
            <a:ext cx="194009" cy="919845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2" name="Google Shape;372;p52"/>
          <p:cNvCxnSpPr>
            <a:endCxn id="371" idx="1"/>
          </p:cNvCxnSpPr>
          <p:nvPr/>
        </p:nvCxnSpPr>
        <p:spPr>
          <a:xfrm rot="10800000">
            <a:off x="6957437" y="3948266"/>
            <a:ext cx="272400" cy="3627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p52"/>
          <p:cNvSpPr txBox="1"/>
          <p:nvPr/>
        </p:nvSpPr>
        <p:spPr>
          <a:xfrm>
            <a:off x="5185327" y="2021631"/>
            <a:ext cx="10749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center of gravity</a:t>
            </a:r>
            <a:endParaRPr sz="600"/>
          </a:p>
        </p:txBody>
      </p:sp>
      <p:sp>
        <p:nvSpPr>
          <p:cNvPr id="374" name="Google Shape;374;p52"/>
          <p:cNvSpPr txBox="1"/>
          <p:nvPr/>
        </p:nvSpPr>
        <p:spPr>
          <a:xfrm>
            <a:off x="7595111" y="1705908"/>
            <a:ext cx="1227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 construction – notice caster is level with drive wheels</a:t>
            </a:r>
            <a:endParaRPr sz="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en-US"/>
              <a:t>Robot Design Rubric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08AFDF-B318-1D15-623C-3CE18D75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1" name="Google Shape;381;p53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380" name="Google Shape;380;p53"/>
          <p:cNvSpPr txBox="1"/>
          <p:nvPr/>
        </p:nvSpPr>
        <p:spPr>
          <a:xfrm>
            <a:off x="4572000" y="1051875"/>
            <a:ext cx="10767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2" name="Google Shape;382;p53"/>
          <p:cNvSpPr txBox="1"/>
          <p:nvPr/>
        </p:nvSpPr>
        <p:spPr>
          <a:xfrm>
            <a:off x="457200" y="1417425"/>
            <a:ext cx="46242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the team identifies what they need to do and how they do it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Overall design of their robot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the team has created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the team tested their creations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well the team communicates how they’ve done in each of the other areas.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Focus on all team members programming and building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Team members test and document process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0B5AC41-E565-B627-FCA6-F683C586B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400" y="1300342"/>
            <a:ext cx="3910379" cy="32278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Focus on the Engineering Design Process</a:t>
            </a:r>
            <a:endParaRPr/>
          </a:p>
        </p:txBody>
      </p:sp>
      <p:sp>
        <p:nvSpPr>
          <p:cNvPr id="390" name="Google Shape;390;p5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1" dirty="0"/>
              <a:t>Step 1: </a:t>
            </a:r>
            <a:r>
              <a:rPr lang="en-US" sz="1800" dirty="0"/>
              <a:t>Analyze the missions and develop a strategy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/>
              <a:t>Step 2: </a:t>
            </a:r>
            <a:r>
              <a:rPr lang="en-US" sz="1800" dirty="0"/>
              <a:t>Build and program a robot to meet that strategy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/>
              <a:t>Step 3: </a:t>
            </a:r>
            <a:r>
              <a:rPr lang="en-US" sz="1800" dirty="0"/>
              <a:t>Test the robot and make improvements as needed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/>
              <a:t>Step 4:</a:t>
            </a:r>
            <a:r>
              <a:rPr lang="en-US" sz="1800" dirty="0"/>
              <a:t> Develop solutions to individual missions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/>
              <a:t>Step 5:</a:t>
            </a:r>
            <a:r>
              <a:rPr lang="en-US" sz="1800" dirty="0"/>
              <a:t> Test out code and robot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Step 6: </a:t>
            </a:r>
            <a:r>
              <a:rPr lang="en-US" sz="1800" dirty="0"/>
              <a:t>Iterate as needed</a:t>
            </a:r>
            <a:endParaRPr sz="1800" dirty="0"/>
          </a:p>
        </p:txBody>
      </p:sp>
      <p:sp>
        <p:nvSpPr>
          <p:cNvPr id="391" name="Google Shape;391;p54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D044C5-75A9-6652-EB75-8E5283ADB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529" y="1786390"/>
            <a:ext cx="2864298" cy="270237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Document Your Engineering Design Process</a:t>
            </a:r>
            <a:endParaRPr/>
          </a:p>
        </p:txBody>
      </p:sp>
      <p:sp>
        <p:nvSpPr>
          <p:cNvPr id="399" name="Google Shape;399;p55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5212081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How the team is following the engineering design process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Document any changes made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Document how much progress was made at every practice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Document any new strategies 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Create goals for the next practice to plan what the team needs to work on next</a:t>
            </a:r>
            <a:endParaRPr sz="2400" dirty="0"/>
          </a:p>
        </p:txBody>
      </p:sp>
      <p:sp>
        <p:nvSpPr>
          <p:cNvPr id="400" name="Google Shape;400;p55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BBC23E13-784E-EB42-B824-2735B6549B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408" y="1417729"/>
            <a:ext cx="2570376" cy="3349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Robot Testing is Very Important </a:t>
            </a:r>
            <a:endParaRPr/>
          </a:p>
        </p:txBody>
      </p:sp>
      <p:sp>
        <p:nvSpPr>
          <p:cNvPr id="409" name="Google Shape;409;p56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4953897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•Test your runs 10 times to see if they work. If they do not, think about how to make them more reliable</a:t>
            </a:r>
            <a:endParaRPr sz="2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•No two competition tables are alike</a:t>
            </a:r>
            <a:endParaRPr sz="2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dirty="0">
                <a:latin typeface="Arial"/>
                <a:ea typeface="Arial"/>
                <a:cs typeface="Arial"/>
                <a:sym typeface="Arial"/>
              </a:rPr>
              <a:t>•Shift the mats, change tables, move the mission models slightly</a:t>
            </a:r>
            <a:endParaRPr sz="2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600"/>
              </a:spcAft>
              <a:buNone/>
            </a:pPr>
            <a:endParaRPr sz="1900" dirty="0"/>
          </a:p>
        </p:txBody>
      </p:sp>
      <p:sp>
        <p:nvSpPr>
          <p:cNvPr id="410" name="Google Shape;410;p56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3D9E300-0743-887D-5C15-AC9B4EA0A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137" y="951369"/>
            <a:ext cx="2850646" cy="3695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55541150-1047-05A5-6229-D4CBF0253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492" y="1023975"/>
            <a:ext cx="2876534" cy="2370378"/>
          </a:xfrm>
          <a:prstGeom prst="rect">
            <a:avLst/>
          </a:prstGeom>
        </p:spPr>
      </p:pic>
      <p:sp>
        <p:nvSpPr>
          <p:cNvPr id="416" name="Google Shape;416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en-US"/>
              <a:t>Judging</a:t>
            </a:r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3519120" cy="297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Create a 5 min presentation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Explain the engineering process and follow the rubric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Point out the greatest strengths and innovations in both building and programming</a:t>
            </a:r>
            <a:endParaRPr dirty="0"/>
          </a:p>
        </p:txBody>
      </p:sp>
      <p:sp>
        <p:nvSpPr>
          <p:cNvPr id="418" name="Google Shape;418;p57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pic>
        <p:nvPicPr>
          <p:cNvPr id="419" name="Google Shape;419;p5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324" y="2571750"/>
            <a:ext cx="3160503" cy="2370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F7E0498-8717-7108-1D7D-29A47C94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C59871-B36E-CD94-770C-8C0EBF0E8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F3B4DD-B250-F3D6-4A1B-2DE43251DB77}"/>
              </a:ext>
            </a:extLst>
          </p:cNvPr>
          <p:cNvSpPr txBox="1">
            <a:spLocks noChangeAspect="1"/>
          </p:cNvSpPr>
          <p:nvPr/>
        </p:nvSpPr>
        <p:spPr>
          <a:xfrm>
            <a:off x="427382" y="1828804"/>
            <a:ext cx="8289235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/>
              <a:t>Innovation Project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65204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700"/>
              <a:buFont typeface="Trebuchet MS"/>
              <a:buNone/>
            </a:pPr>
            <a:r>
              <a:rPr lang="en-US">
                <a:solidFill>
                  <a:srgbClr val="000000"/>
                </a:solidFill>
              </a:rPr>
              <a:t>Innovation Project is based on a yearly theme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39" name="Google Shape;439;p6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000000"/>
                </a:solidFill>
                <a:cs typeface="Avenir"/>
                <a:sym typeface="Avenir"/>
              </a:rPr>
              <a:t>2020-2021 </a:t>
            </a:r>
            <a:r>
              <a:rPr lang="en-US" sz="2000" b="1" u="sng" dirty="0" err="1">
                <a:solidFill>
                  <a:srgbClr val="000000"/>
                </a:solidFill>
                <a:cs typeface="Avenir"/>
                <a:sym typeface="Avenir"/>
              </a:rPr>
              <a:t>RePlay</a:t>
            </a:r>
            <a:r>
              <a:rPr lang="en-US" sz="2000" b="1" u="sng" dirty="0">
                <a:solidFill>
                  <a:srgbClr val="000000"/>
                </a:solidFill>
                <a:cs typeface="Avenir"/>
                <a:sym typeface="Avenir"/>
              </a:rPr>
              <a:t> Season</a:t>
            </a:r>
            <a:r>
              <a:rPr lang="en-US" sz="2000" dirty="0">
                <a:solidFill>
                  <a:srgbClr val="000000"/>
                </a:solidFill>
                <a:cs typeface="Avenir"/>
                <a:sym typeface="Avenir"/>
              </a:rPr>
              <a:t> - Help people get more active</a:t>
            </a: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000000"/>
                </a:solidFill>
                <a:cs typeface="Avenir"/>
                <a:sym typeface="Avenir"/>
              </a:rPr>
              <a:t>2019-2020 City Shaper Season</a:t>
            </a:r>
            <a:r>
              <a:rPr lang="en-US" sz="2000" dirty="0">
                <a:solidFill>
                  <a:srgbClr val="000000"/>
                </a:solidFill>
                <a:cs typeface="Avenir"/>
                <a:sym typeface="Avenir"/>
              </a:rPr>
              <a:t> - Improve a building or space in your community</a:t>
            </a: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000000"/>
                </a:solidFill>
                <a:cs typeface="Avenir"/>
                <a:sym typeface="Avenir"/>
              </a:rPr>
              <a:t>2018-2019 Into Orbit Season</a:t>
            </a:r>
            <a:r>
              <a:rPr lang="en-US" sz="2000" b="1" dirty="0">
                <a:solidFill>
                  <a:srgbClr val="000000"/>
                </a:solidFill>
                <a:cs typeface="Avenir"/>
                <a:sym typeface="Avenir"/>
              </a:rPr>
              <a:t> </a:t>
            </a:r>
            <a:r>
              <a:rPr lang="en-US" sz="2000" dirty="0">
                <a:solidFill>
                  <a:srgbClr val="000000"/>
                </a:solidFill>
                <a:cs typeface="Avenir"/>
                <a:sym typeface="Avenir"/>
              </a:rPr>
              <a:t>- Improve mental or physical health in space</a:t>
            </a: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000000"/>
                </a:solidFill>
                <a:cs typeface="Avenir"/>
                <a:sym typeface="Avenir"/>
              </a:rPr>
              <a:t>2017-2018 Hydrodynamics Season</a:t>
            </a:r>
            <a:r>
              <a:rPr lang="en-US" sz="2000" dirty="0">
                <a:solidFill>
                  <a:srgbClr val="000000"/>
                </a:solidFill>
                <a:cs typeface="Avenir"/>
                <a:sym typeface="Avenir"/>
              </a:rPr>
              <a:t> -Improve the way people find, transport, use, or dispose of water. </a:t>
            </a: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1" dirty="0">
              <a:solidFill>
                <a:srgbClr val="ED1D24"/>
              </a:solidFill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cs typeface="Avenir"/>
              <a:sym typeface="Avenir"/>
            </a:endParaRPr>
          </a:p>
        </p:txBody>
      </p:sp>
      <p:sp>
        <p:nvSpPr>
          <p:cNvPr id="441" name="Google Shape;441;p60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sp>
        <p:nvSpPr>
          <p:cNvPr id="440" name="Google Shape;440;p60"/>
          <p:cNvSpPr txBox="1"/>
          <p:nvPr/>
        </p:nvSpPr>
        <p:spPr>
          <a:xfrm>
            <a:off x="4880228" y="2446541"/>
            <a:ext cx="2046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Project Process/Engineering Design Process 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00655D-9DF2-3C2E-0021-2507726DC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2" name="Google Shape;452;p61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453" name="Google Shape;453;p61"/>
          <p:cNvSpPr txBox="1"/>
          <p:nvPr/>
        </p:nvSpPr>
        <p:spPr>
          <a:xfrm>
            <a:off x="403825" y="1764100"/>
            <a:ext cx="3551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Identify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 a problem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Design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 a solution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Create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 a prototype 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Share 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with experts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Iterate 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your design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61"/>
          <p:cNvSpPr txBox="1"/>
          <p:nvPr/>
        </p:nvSpPr>
        <p:spPr>
          <a:xfrm>
            <a:off x="4572000" y="1987825"/>
            <a:ext cx="3695400" cy="20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5" name="Google Shape;455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675" y="1826016"/>
            <a:ext cx="4871824" cy="2740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2"/>
          <p:cNvSpPr txBox="1"/>
          <p:nvPr/>
        </p:nvSpPr>
        <p:spPr>
          <a:xfrm>
            <a:off x="4572000" y="1051875"/>
            <a:ext cx="10767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Innovation Project Rubric</a:t>
            </a:r>
            <a:endParaRPr/>
          </a:p>
        </p:txBody>
      </p:sp>
      <p:sp>
        <p:nvSpPr>
          <p:cNvPr id="462" name="Google Shape;462;p62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4114801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Char char="●"/>
            </a:pPr>
            <a:r>
              <a:rPr lang="en-US" sz="1800" dirty="0">
                <a:solidFill>
                  <a:srgbClr val="000000"/>
                </a:solidFill>
                <a:cs typeface="Avenir"/>
                <a:sym typeface="Avenir"/>
              </a:rPr>
              <a:t>Project Rubric includes the engineering design process</a:t>
            </a:r>
            <a:endParaRPr sz="18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Char char="●"/>
            </a:pPr>
            <a:r>
              <a:rPr lang="en-US" sz="1800" dirty="0">
                <a:solidFill>
                  <a:srgbClr val="000000"/>
                </a:solidFill>
                <a:cs typeface="Avenir"/>
                <a:sym typeface="Avenir"/>
              </a:rPr>
              <a:t>Provides team with the process of how they are going to be evaluated</a:t>
            </a:r>
            <a:endParaRPr sz="18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cs typeface="Avenir"/>
              <a:sym typeface="Avenir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Char char="●"/>
            </a:pPr>
            <a:r>
              <a:rPr lang="en-US" sz="1800" dirty="0">
                <a:solidFill>
                  <a:srgbClr val="000000"/>
                </a:solidFill>
                <a:cs typeface="Avenir"/>
                <a:sym typeface="Avenir"/>
              </a:rPr>
              <a:t>Teams are asked to create a drawing/prototype, share the solution with others, and iterate the design</a:t>
            </a:r>
            <a:endParaRPr sz="1800" dirty="0">
              <a:solidFill>
                <a:srgbClr val="000000"/>
              </a:solidFill>
              <a:cs typeface="Avenir"/>
              <a:sym typeface="Avenir"/>
            </a:endParaRPr>
          </a:p>
        </p:txBody>
      </p:sp>
      <p:sp>
        <p:nvSpPr>
          <p:cNvPr id="463" name="Google Shape;463;p62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EA30519-FA54-8963-FB44-B4FC96791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83" y="1199585"/>
            <a:ext cx="4197075" cy="33216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BEE4-0213-BC46-A5CA-BB842CB4216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27ACB-7B71-8C43-BC0C-79E86F5F688B}"/>
              </a:ext>
            </a:extLst>
          </p:cNvPr>
          <p:cNvSpPr>
            <a:spLocks noGrp="1" noChangeAspect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381000">
              <a:spcBef>
                <a:spcPts val="360"/>
              </a:spcBef>
              <a:spcAft>
                <a:spcPts val="0"/>
              </a:spcAft>
              <a:buSzPts val="2400"/>
              <a:buChar char="●"/>
            </a:pPr>
            <a:r>
              <a:rPr lang="en-US" sz="2800" dirty="0"/>
              <a:t>Overview of</a:t>
            </a:r>
            <a:r>
              <a:rPr lang="en-US" sz="2800" i="1" dirty="0"/>
              <a:t> FIRST </a:t>
            </a:r>
            <a:r>
              <a:rPr lang="en-US" sz="2800" dirty="0"/>
              <a:t>LEGO League Challenge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800" dirty="0"/>
              <a:t>Robot Design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800" dirty="0"/>
              <a:t>Innovation Project </a:t>
            </a: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800" dirty="0"/>
              <a:t>Core Values</a:t>
            </a:r>
          </a:p>
        </p:txBody>
      </p:sp>
    </p:spTree>
    <p:extLst>
      <p:ext uri="{BB962C8B-B14F-4D97-AF65-F5344CB8AC3E}">
        <p14:creationId xmlns:p14="http://schemas.microsoft.com/office/powerpoint/2010/main" val="3634825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Identify a Problem</a:t>
            </a:r>
            <a:endParaRPr/>
          </a:p>
        </p:txBody>
      </p:sp>
      <p:sp>
        <p:nvSpPr>
          <p:cNvPr id="471" name="Google Shape;471;p63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5061474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SzPts val="1700"/>
              <a:buChar char="●"/>
            </a:pPr>
            <a:r>
              <a:rPr lang="en-US" sz="1900" dirty="0"/>
              <a:t>Teams research a topic according to the yearly theme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Team members need to: </a:t>
            </a:r>
            <a:endParaRPr sz="19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900" dirty="0"/>
              <a:t>brainstorm ideas within the topic</a:t>
            </a:r>
            <a:endParaRPr sz="19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900" dirty="0"/>
              <a:t>conduct research</a:t>
            </a:r>
            <a:endParaRPr sz="19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900" dirty="0"/>
              <a:t>take notes when doing research</a:t>
            </a:r>
            <a:endParaRPr sz="19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900" dirty="0"/>
              <a:t>be sure everyone is participating</a:t>
            </a:r>
            <a:endParaRPr sz="19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900" dirty="0"/>
              <a:t>be aware of existing solutions</a:t>
            </a:r>
            <a:endParaRPr sz="19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900" dirty="0"/>
              <a:t>keep an open mind for ideas </a:t>
            </a:r>
            <a:endParaRPr sz="1900" dirty="0"/>
          </a:p>
          <a:p>
            <a:pPr marL="457200" lvl="0" indent="0" algn="l" rtl="0">
              <a:spcBef>
                <a:spcPts val="360"/>
              </a:spcBef>
              <a:spcAft>
                <a:spcPts val="600"/>
              </a:spcAft>
              <a:buNone/>
            </a:pPr>
            <a:endParaRPr sz="1900" dirty="0"/>
          </a:p>
        </p:txBody>
      </p:sp>
      <p:sp>
        <p:nvSpPr>
          <p:cNvPr id="472" name="Google Shape;472;p63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sp>
        <p:nvSpPr>
          <p:cNvPr id="473" name="Google Shape;473;p63"/>
          <p:cNvSpPr txBox="1"/>
          <p:nvPr/>
        </p:nvSpPr>
        <p:spPr>
          <a:xfrm>
            <a:off x="6248934" y="960819"/>
            <a:ext cx="2497500" cy="39400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INTO ORBIT Sample:</a:t>
            </a: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Identify a physical or social problem in space with long term space flight. 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Problem:</a:t>
            </a:r>
            <a:endParaRPr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Due to little to no gravity in space, body fluids rush toward the head and extremities causing many problems for astronauts. 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4" name="Google Shape;474;p6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493" y="860594"/>
            <a:ext cx="1147749" cy="15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 Experts</a:t>
            </a:r>
            <a:endParaRPr/>
          </a:p>
        </p:txBody>
      </p:sp>
      <p:sp>
        <p:nvSpPr>
          <p:cNvPr id="481" name="Google Shape;481;p64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5588599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1150" algn="l" rtl="0">
              <a:spcBef>
                <a:spcPts val="360"/>
              </a:spcBef>
              <a:spcAft>
                <a:spcPts val="0"/>
              </a:spcAft>
              <a:buSzPts val="1300"/>
              <a:buChar char="●"/>
            </a:pPr>
            <a:r>
              <a:rPr lang="en-US" sz="1600" dirty="0"/>
              <a:t>Brainstorm what experts to contact 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Only choose experts who would benefit your team, </a:t>
            </a:r>
            <a:endParaRPr sz="16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600" dirty="0"/>
              <a:t>e.g. if you have an idea for an app, meet with a developer. 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Keep in mind that you can always meet with an expert virtually. </a:t>
            </a:r>
            <a:endParaRPr sz="16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 dirty="0"/>
              <a:t>Make sure that all team members can attend so that everyone can ask questions and learn as much as possible.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Take notes to retain as much information as possible</a:t>
            </a:r>
            <a:endParaRPr sz="16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 dirty="0"/>
              <a:t>When meeting with an expert it is a good idea to take pictures to show the judges at your event</a:t>
            </a:r>
            <a:endParaRPr sz="16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800" dirty="0"/>
          </a:p>
        </p:txBody>
      </p:sp>
      <p:sp>
        <p:nvSpPr>
          <p:cNvPr id="482" name="Google Shape;482;p64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sz="1300"/>
          </a:p>
        </p:txBody>
      </p:sp>
      <p:pic>
        <p:nvPicPr>
          <p:cNvPr id="483" name="Google Shape;483;p6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75" y="884206"/>
            <a:ext cx="2517399" cy="188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63" y="2924652"/>
            <a:ext cx="2517400" cy="16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 on Fieldtrips</a:t>
            </a:r>
            <a:endParaRPr/>
          </a:p>
        </p:txBody>
      </p:sp>
      <p:sp>
        <p:nvSpPr>
          <p:cNvPr id="491" name="Google Shape;491;p65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4502076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spcBef>
                <a:spcPts val="36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Great way to learn about problems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E.g. the Tiger Techs visited New York City to learn about the city's urban planning.</a:t>
            </a:r>
            <a:endParaRPr sz="16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600" dirty="0"/>
              <a:t>Taking a field trip doesn’t have to be as big a going to New York City</a:t>
            </a:r>
            <a:endParaRPr sz="16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600" dirty="0"/>
              <a:t>Even a local park or city council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Important to take notes so that you can reflect what you learned.</a:t>
            </a:r>
            <a:endParaRPr sz="16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600" dirty="0"/>
              <a:t>Be sure to ask questions, take lots of pictures and observe as much as possible when taking field trips. </a:t>
            </a:r>
            <a:endParaRPr sz="1600" dirty="0"/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600" dirty="0"/>
          </a:p>
        </p:txBody>
      </p:sp>
      <p:sp>
        <p:nvSpPr>
          <p:cNvPr id="492" name="Google Shape;492;p65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pic>
        <p:nvPicPr>
          <p:cNvPr id="493" name="Google Shape;493;p6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950" y="949929"/>
            <a:ext cx="3725322" cy="24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5"/>
          <p:cNvSpPr txBox="1"/>
          <p:nvPr/>
        </p:nvSpPr>
        <p:spPr>
          <a:xfrm>
            <a:off x="5153913" y="3498650"/>
            <a:ext cx="37254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Roboto"/>
                <a:ea typeface="Roboto"/>
                <a:cs typeface="Roboto"/>
                <a:sym typeface="Roboto"/>
              </a:rPr>
              <a:t>Field trip to US Airways to learn about engines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And Create A Solution</a:t>
            </a:r>
            <a:endParaRPr/>
          </a:p>
        </p:txBody>
      </p:sp>
      <p:sp>
        <p:nvSpPr>
          <p:cNvPr id="501" name="Google Shape;501;p66"/>
          <p:cNvSpPr txBox="1">
            <a:spLocks noGrp="1"/>
          </p:cNvSpPr>
          <p:nvPr>
            <p:ph idx="1"/>
          </p:nvPr>
        </p:nvSpPr>
        <p:spPr>
          <a:xfrm>
            <a:off x="457199" y="1647826"/>
            <a:ext cx="5059147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spcBef>
                <a:spcPts val="360"/>
              </a:spcBef>
              <a:spcAft>
                <a:spcPts val="0"/>
              </a:spcAft>
              <a:buSzPts val="1500"/>
              <a:buChar char="●"/>
            </a:pPr>
            <a:r>
              <a:rPr lang="en-US" sz="1700" dirty="0"/>
              <a:t>Teams take research and apply it to a new innovative design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Design should improve something or be brand new</a:t>
            </a:r>
            <a:endParaRPr sz="17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700" dirty="0"/>
              <a:t>A good way to start is with multiple drawings to get the team’s idea on paper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Continue to meet with experts for feedback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Prototypes are required this year for project</a:t>
            </a:r>
            <a:endParaRPr sz="17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700" dirty="0"/>
              <a:t>For advanced teams, CAD could be an option for a prototype</a:t>
            </a:r>
            <a:endParaRPr sz="17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700" dirty="0"/>
              <a:t>Documentation should be kept throughout the entire process for a journal</a:t>
            </a:r>
            <a:endParaRPr sz="1700" dirty="0"/>
          </a:p>
        </p:txBody>
      </p:sp>
      <p:sp>
        <p:nvSpPr>
          <p:cNvPr id="502" name="Google Shape;502;p66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sp>
        <p:nvSpPr>
          <p:cNvPr id="503" name="Google Shape;503;p66"/>
          <p:cNvSpPr txBox="1"/>
          <p:nvPr/>
        </p:nvSpPr>
        <p:spPr>
          <a:xfrm>
            <a:off x="5698436" y="949926"/>
            <a:ext cx="3263474" cy="39545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INTO ORBIT Sample Continued: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u="sng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Design:</a:t>
            </a:r>
            <a:endParaRPr sz="1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 a team, the Techs came up with many spacesuit designs based off of existing solutions. </a:t>
            </a:r>
            <a:endParaRPr sz="1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 example, during a field trip we saw one existing solution at the Air and Space Museum in Washington, D.C. </a:t>
            </a:r>
            <a:endParaRPr sz="1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Create a Solution:</a:t>
            </a:r>
            <a:endParaRPr sz="1400" u="sng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Using information learned during the research phase, we designed a prototype.  The name of our suit was Shape Shifter.</a:t>
            </a:r>
            <a:endParaRPr sz="1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Google Shape;474;p63">
            <a:extLst>
              <a:ext uri="{FF2B5EF4-FFF2-40B4-BE49-F238E27FC236}">
                <a16:creationId xmlns:a16="http://schemas.microsoft.com/office/drawing/2014/main" id="{6B3FF2F6-09D2-E24D-A569-B3F88A95D59C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721" y="0"/>
            <a:ext cx="1147749" cy="15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Iterate</a:t>
            </a:r>
            <a:endParaRPr/>
          </a:p>
        </p:txBody>
      </p:sp>
      <p:sp>
        <p:nvSpPr>
          <p:cNvPr id="510" name="Google Shape;510;p67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5140778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Teams test designs and then continually improve them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Any feedback given by experts should be used to improve design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Documentation is important during this step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 dirty="0"/>
              <a:t>Record results from testing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Continue testing until team is satisfied with the results</a:t>
            </a:r>
            <a:endParaRPr dirty="0"/>
          </a:p>
        </p:txBody>
      </p:sp>
      <p:sp>
        <p:nvSpPr>
          <p:cNvPr id="511" name="Google Shape;511;p67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sp>
        <p:nvSpPr>
          <p:cNvPr id="512" name="Google Shape;512;p67"/>
          <p:cNvSpPr txBox="1"/>
          <p:nvPr/>
        </p:nvSpPr>
        <p:spPr>
          <a:xfrm>
            <a:off x="5772150" y="949927"/>
            <a:ext cx="3197677" cy="39107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5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INTO ORBIT Sample Continued: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Iteration Process:</a:t>
            </a:r>
            <a:endParaRPr sz="1500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team sampled several materials for the layers of the space suit. </a:t>
            </a:r>
            <a:endParaRPr sz="15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Fasteners such as buttons, zippers and </a:t>
            </a:r>
            <a:r>
              <a:rPr lang="en-US" sz="15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velcro</a:t>
            </a:r>
            <a:r>
              <a:rPr lang="en-US" sz="15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were tested to determine how strong they would be. </a:t>
            </a:r>
            <a:endParaRPr sz="15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 reached out to a space suit design company to provide feedback for our suit. </a:t>
            </a:r>
            <a:endParaRPr sz="15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474;p63">
            <a:extLst>
              <a:ext uri="{FF2B5EF4-FFF2-40B4-BE49-F238E27FC236}">
                <a16:creationId xmlns:a16="http://schemas.microsoft.com/office/drawing/2014/main" id="{B895CC4A-F5C0-FB79-D51A-4FEA3321806A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721" y="0"/>
            <a:ext cx="1147749" cy="15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Share With Experts </a:t>
            </a:r>
            <a:endParaRPr/>
          </a:p>
        </p:txBody>
      </p:sp>
      <p:sp>
        <p:nvSpPr>
          <p:cNvPr id="519" name="Google Shape;519;p68"/>
          <p:cNvSpPr txBox="1">
            <a:spLocks noGrp="1"/>
          </p:cNvSpPr>
          <p:nvPr>
            <p:ph idx="1"/>
          </p:nvPr>
        </p:nvSpPr>
        <p:spPr>
          <a:xfrm>
            <a:off x="457200" y="1647826"/>
            <a:ext cx="5057836" cy="29734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36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Team’s reach out to an individual, business, or an organization that would benefit from the solution and pitch idea to them</a:t>
            </a: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Return to your original experts so that they can see the entire engineering design process</a:t>
            </a: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Take feedback as a way to improve the design</a:t>
            </a: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00" dirty="0"/>
              <a:t>Sharing can be virtual or in person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800" dirty="0"/>
          </a:p>
        </p:txBody>
      </p:sp>
      <p:sp>
        <p:nvSpPr>
          <p:cNvPr id="520" name="Google Shape;520;p68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sp>
        <p:nvSpPr>
          <p:cNvPr id="521" name="Google Shape;521;p68"/>
          <p:cNvSpPr txBox="1"/>
          <p:nvPr/>
        </p:nvSpPr>
        <p:spPr>
          <a:xfrm>
            <a:off x="5698435" y="1123406"/>
            <a:ext cx="3262165" cy="36438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INTO ORBIT Sample Continued: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Sharing with Experts:</a:t>
            </a:r>
            <a:endParaRPr u="sng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Techs shared their product with: 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cardiologist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professional athlete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astronaut Mike </a:t>
            </a:r>
            <a:r>
              <a:rPr lang="en-US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Fincke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biomedical engineer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several experts at NASA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474;p63">
            <a:extLst>
              <a:ext uri="{FF2B5EF4-FFF2-40B4-BE49-F238E27FC236}">
                <a16:creationId xmlns:a16="http://schemas.microsoft.com/office/drawing/2014/main" id="{83AAA2E3-315F-98F6-64B1-39E86362506B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721" y="0"/>
            <a:ext cx="1147749" cy="15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31AA-7F64-D249-9FB8-DC33C5A5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06" y="4350400"/>
            <a:ext cx="8289236" cy="554181"/>
          </a:xfrm>
        </p:spPr>
        <p:txBody>
          <a:bodyPr/>
          <a:lstStyle/>
          <a:p>
            <a:r>
              <a:rPr lang="en-US" sz="1600" b="0" i="1" dirty="0"/>
              <a:t>This presentation and most of the team images are by Not the Droids You Are Looking For and Tiger Techs. Other images are obtained from FIRST LEGO League and </a:t>
            </a:r>
            <a:r>
              <a:rPr lang="en-US" sz="1600" b="0" i="1" dirty="0" err="1"/>
              <a:t>FLLTutorials</a:t>
            </a:r>
            <a:r>
              <a:rPr lang="en-US" sz="1600" i="1" dirty="0" err="1"/>
              <a:t>.</a:t>
            </a:r>
            <a:r>
              <a:rPr lang="en-US" sz="1600" b="0" i="1" dirty="0" err="1"/>
              <a:t>com</a:t>
            </a:r>
            <a:endParaRPr lang="en-US" sz="1600" b="0" i="1" dirty="0"/>
          </a:p>
        </p:txBody>
      </p:sp>
      <p:sp>
        <p:nvSpPr>
          <p:cNvPr id="625" name="Google Shape;625;p81"/>
          <p:cNvSpPr txBox="1">
            <a:spLocks noGrp="1"/>
          </p:cNvSpPr>
          <p:nvPr>
            <p:ph idx="1"/>
          </p:nvPr>
        </p:nvSpPr>
        <p:spPr>
          <a:xfrm>
            <a:off x="543260" y="1340097"/>
            <a:ext cx="8289235" cy="24220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3600" b="1" dirty="0"/>
              <a:t>QUESTIONS?</a:t>
            </a:r>
            <a:endParaRPr sz="3200" dirty="0"/>
          </a:p>
        </p:txBody>
      </p:sp>
      <p:sp>
        <p:nvSpPr>
          <p:cNvPr id="626" name="Google Shape;626;p81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27">
            <a:extLst>
              <a:ext uri="{FF2B5EF4-FFF2-40B4-BE49-F238E27FC236}">
                <a16:creationId xmlns:a16="http://schemas.microsoft.com/office/drawing/2014/main" id="{ED7F9D24-F897-07BC-ED97-C4AD26EED9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lang="en-US" dirty="0"/>
              <a:t>Team</a:t>
            </a:r>
            <a:endParaRPr dirty="0"/>
          </a:p>
        </p:txBody>
      </p:sp>
      <p:sp>
        <p:nvSpPr>
          <p:cNvPr id="3" name="Google Shape;143;p27">
            <a:extLst>
              <a:ext uri="{FF2B5EF4-FFF2-40B4-BE49-F238E27FC236}">
                <a16:creationId xmlns:a16="http://schemas.microsoft.com/office/drawing/2014/main" id="{B106E273-782D-1AD0-5B96-F1EBED5E22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1A1818"/>
              </a:buClr>
              <a:buSzPts val="2300"/>
              <a:buFont typeface="Trebuchet MS"/>
              <a:buChar char="●"/>
            </a:pPr>
            <a:r>
              <a:rPr lang="en-US" sz="2300" dirty="0">
                <a:solidFill>
                  <a:srgbClr val="1A1818"/>
                </a:solidFill>
                <a:cs typeface="Trebuchet MS"/>
                <a:sym typeface="Trebuchet MS"/>
              </a:rPr>
              <a:t>Generally, children, ages 9 to 14, (grades 4-8) are eligible to participate in North America</a:t>
            </a:r>
            <a:endParaRPr sz="2300" dirty="0">
              <a:solidFill>
                <a:srgbClr val="1A1818"/>
              </a:solidFill>
              <a:cs typeface="Trebuchet MS"/>
              <a:sym typeface="Trebuchet M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1A1818"/>
              </a:buClr>
              <a:buSzPts val="2300"/>
              <a:buFont typeface="Trebuchet MS"/>
              <a:buChar char="●"/>
            </a:pPr>
            <a:r>
              <a:rPr lang="en-US" sz="2300" dirty="0">
                <a:solidFill>
                  <a:srgbClr val="1A1818"/>
                </a:solidFill>
                <a:cs typeface="Trebuchet MS"/>
                <a:sym typeface="Trebuchet MS"/>
              </a:rPr>
              <a:t>Elsewhere, ages 9-16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1A1818"/>
              </a:buClr>
              <a:buSzPts val="2300"/>
              <a:buFont typeface="Trebuchet MS"/>
              <a:buChar char="●"/>
            </a:pPr>
            <a:r>
              <a:rPr lang="en-US" sz="2300" dirty="0">
                <a:solidFill>
                  <a:srgbClr val="1A1818"/>
                </a:solidFill>
                <a:cs typeface="Trebuchet MS"/>
                <a:sym typeface="Trebuchet MS"/>
              </a:rPr>
              <a:t>Check with local organizers for exceptions</a:t>
            </a:r>
            <a:endParaRPr sz="2300" dirty="0">
              <a:solidFill>
                <a:srgbClr val="1A1818"/>
              </a:solidFill>
              <a:cs typeface="Trebuchet MS"/>
              <a:sym typeface="Trebuchet M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1A1818"/>
              </a:buClr>
              <a:buSzPts val="2300"/>
              <a:buFont typeface="Trebuchet MS"/>
              <a:buChar char="●"/>
            </a:pPr>
            <a:r>
              <a:rPr lang="en-US" sz="2300" dirty="0">
                <a:solidFill>
                  <a:srgbClr val="1A1818"/>
                </a:solidFill>
                <a:cs typeface="Trebuchet MS"/>
                <a:sym typeface="Trebuchet MS"/>
              </a:rPr>
              <a:t>Teams consists of 2 (minimum) - 10 (maximum) students</a:t>
            </a:r>
            <a:endParaRPr sz="2300" dirty="0">
              <a:solidFill>
                <a:srgbClr val="1A1818"/>
              </a:solidFill>
              <a:cs typeface="Trebuchet MS"/>
              <a:sym typeface="Trebuchet M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1A1818"/>
              </a:buClr>
              <a:buSzPts val="2300"/>
              <a:buFont typeface="Trebuchet MS"/>
              <a:buChar char="●"/>
            </a:pPr>
            <a:r>
              <a:rPr lang="en-US" sz="2300" dirty="0">
                <a:solidFill>
                  <a:srgbClr val="1A1818"/>
                </a:solidFill>
                <a:cs typeface="Trebuchet MS"/>
                <a:sym typeface="Trebuchet MS"/>
              </a:rPr>
              <a:t>Two official adult coaches with clearances per team</a:t>
            </a:r>
            <a:endParaRPr sz="2300" dirty="0">
              <a:solidFill>
                <a:srgbClr val="1A1818"/>
              </a:solidFill>
              <a:cs typeface="Trebuchet MS"/>
              <a:sym typeface="Trebuchet M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1A1818"/>
              </a:buClr>
              <a:buSzPts val="2300"/>
              <a:buFont typeface="Trebuchet MS"/>
              <a:buChar char="●"/>
            </a:pPr>
            <a:r>
              <a:rPr lang="en-US" sz="2300" dirty="0">
                <a:solidFill>
                  <a:srgbClr val="1A1818"/>
                </a:solidFill>
                <a:cs typeface="Trebuchet MS"/>
                <a:sym typeface="Trebuchet MS"/>
              </a:rPr>
              <a:t>Youth and adult mentors are allowed, but kids on the team do the work</a:t>
            </a:r>
            <a:endParaRPr sz="2300" i="1" dirty="0"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5712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lang="en-US" dirty="0"/>
              <a:t>Approximate Timeline</a:t>
            </a:r>
            <a:endParaRPr dirty="0"/>
          </a:p>
        </p:txBody>
      </p:sp>
      <p:sp>
        <p:nvSpPr>
          <p:cNvPr id="150" name="Google Shape;150;p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100" b="1" dirty="0">
                <a:solidFill>
                  <a:srgbClr val="1A1818"/>
                </a:solidFill>
              </a:rPr>
              <a:t>August 2, 2022:</a:t>
            </a:r>
            <a:r>
              <a:rPr lang="en-US" sz="2100" dirty="0">
                <a:solidFill>
                  <a:srgbClr val="1A1818"/>
                </a:solidFill>
              </a:rPr>
              <a:t>  Challenge documents released</a:t>
            </a:r>
            <a:endParaRPr sz="2400"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US" sz="2100" b="1" dirty="0">
                <a:solidFill>
                  <a:srgbClr val="1A1818"/>
                </a:solidFill>
              </a:rPr>
              <a:t>August-November 2022: </a:t>
            </a:r>
            <a:r>
              <a:rPr lang="en-US" sz="2100" dirty="0">
                <a:solidFill>
                  <a:srgbClr val="1A1818"/>
                </a:solidFill>
              </a:rPr>
              <a:t>Team meets weekly to solve the challenge</a:t>
            </a:r>
            <a:endParaRPr sz="2100" dirty="0">
              <a:solidFill>
                <a:srgbClr val="1A181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1A1818"/>
              </a:buClr>
              <a:buSzPts val="2100"/>
              <a:buNone/>
            </a:pPr>
            <a:r>
              <a:rPr lang="en-US" sz="2100" b="1" dirty="0">
                <a:solidFill>
                  <a:srgbClr val="1A1818"/>
                </a:solidFill>
              </a:rPr>
              <a:t>November-December 2022:</a:t>
            </a:r>
            <a:r>
              <a:rPr lang="en-US" sz="2100" dirty="0">
                <a:solidFill>
                  <a:srgbClr val="1A1818"/>
                </a:solidFill>
              </a:rPr>
              <a:t> Qualifiers</a:t>
            </a:r>
            <a:endParaRPr sz="2100" dirty="0">
              <a:solidFill>
                <a:srgbClr val="1A181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1A1818"/>
              </a:buClr>
              <a:buSzPts val="2100"/>
              <a:buNone/>
            </a:pPr>
            <a:r>
              <a:rPr lang="en-US" sz="2100" b="1" dirty="0">
                <a:solidFill>
                  <a:srgbClr val="1A1818"/>
                </a:solidFill>
              </a:rPr>
              <a:t>December 2022 -January 2023: </a:t>
            </a:r>
            <a:r>
              <a:rPr lang="en-US" sz="2100" dirty="0">
                <a:solidFill>
                  <a:srgbClr val="1A1818"/>
                </a:solidFill>
              </a:rPr>
              <a:t>State/Regional Championship</a:t>
            </a:r>
            <a:endParaRPr sz="2100" dirty="0">
              <a:solidFill>
                <a:srgbClr val="1A181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1A1818"/>
              </a:buClr>
              <a:buSzPts val="2100"/>
              <a:buNone/>
            </a:pPr>
            <a:r>
              <a:rPr lang="en-US" sz="2100" b="1" dirty="0">
                <a:solidFill>
                  <a:srgbClr val="1A1818"/>
                </a:solidFill>
              </a:rPr>
              <a:t>April 2023:</a:t>
            </a:r>
            <a:r>
              <a:rPr lang="en-US" sz="2100" dirty="0">
                <a:solidFill>
                  <a:srgbClr val="1A1818"/>
                </a:solidFill>
              </a:rPr>
              <a:t> World Championships</a:t>
            </a:r>
            <a:endParaRPr sz="2100" dirty="0">
              <a:solidFill>
                <a:srgbClr val="1A181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1A1818"/>
              </a:buClr>
              <a:buSzPts val="2100"/>
              <a:buNone/>
            </a:pPr>
            <a:r>
              <a:rPr lang="en-US" sz="2100" b="1" dirty="0">
                <a:solidFill>
                  <a:srgbClr val="1A1818"/>
                </a:solidFill>
              </a:rPr>
              <a:t>May 2023: </a:t>
            </a:r>
            <a:r>
              <a:rPr lang="en-US" sz="2100" dirty="0">
                <a:solidFill>
                  <a:srgbClr val="1A1818"/>
                </a:solidFill>
              </a:rPr>
              <a:t>Open Invitationals</a:t>
            </a: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1A1818"/>
              </a:buClr>
              <a:buSzPts val="2100"/>
              <a:buNone/>
            </a:pPr>
            <a:endParaRPr lang="en-US" sz="2100" dirty="0">
              <a:solidFill>
                <a:srgbClr val="1A181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1A1818"/>
              </a:buClr>
              <a:buSzPts val="2100"/>
              <a:buNone/>
            </a:pPr>
            <a:r>
              <a:rPr lang="en-US" sz="2100" dirty="0">
                <a:solidFill>
                  <a:srgbClr val="1A1818"/>
                </a:solidFill>
              </a:rPr>
              <a:t>Timelines vary by region. Contact your local organizers for more contest dates.</a:t>
            </a:r>
            <a:endParaRPr sz="2100" dirty="0">
              <a:solidFill>
                <a:srgbClr val="1A1818"/>
              </a:solidFill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en-US"/>
              <a:t>Team Costs</a:t>
            </a:r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Robot/Equipment - approx. $500.00 per robot (2 per team is useful)</a:t>
            </a:r>
            <a:endParaRPr sz="18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1600" dirty="0"/>
              <a:t>SPIKE Prime, </a:t>
            </a:r>
            <a:r>
              <a:rPr lang="en-US" sz="1400" dirty="0"/>
              <a:t>MINDSTORMS</a:t>
            </a:r>
            <a:r>
              <a:rPr lang="en-US" sz="1600" dirty="0"/>
              <a:t> EV3, MINDSTORMS Robot Inventor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1600" dirty="0"/>
              <a:t>You can purchase from FIRST via you Dashboard or directly from LEGO Education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1600" dirty="0"/>
              <a:t>Cost includes a Core Set + Expansion Set</a:t>
            </a:r>
            <a:endParaRPr sz="16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Wooden Robotics Table - </a:t>
            </a:r>
            <a:r>
              <a:rPr lang="en-US" sz="1800" dirty="0" err="1"/>
              <a:t>approx</a:t>
            </a:r>
            <a:r>
              <a:rPr lang="en-US" sz="1800" dirty="0"/>
              <a:t> $100.00</a:t>
            </a:r>
            <a:endParaRPr sz="16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National Team Registration - $225 </a:t>
            </a:r>
            <a:endParaRPr sz="18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LEGO Challenge Set - $75</a:t>
            </a:r>
            <a:endParaRPr sz="18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Local Tournament Registration - $75-$250+ (varies greatly by region)</a:t>
            </a:r>
            <a:endParaRPr sz="16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Travel Expenses</a:t>
            </a:r>
            <a:endParaRPr sz="16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Shirts/Supplies</a:t>
            </a:r>
          </a:p>
        </p:txBody>
      </p:sp>
      <p:sp>
        <p:nvSpPr>
          <p:cNvPr id="158" name="Google Shape;158;p29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lang="en-US" dirty="0"/>
              <a:t>Four Parts of </a:t>
            </a:r>
            <a:r>
              <a:rPr lang="en-US" i="1" dirty="0"/>
              <a:t>FIRST</a:t>
            </a:r>
            <a:r>
              <a:rPr lang="en-US" dirty="0"/>
              <a:t> LEGO League Challenge</a:t>
            </a:r>
            <a:endParaRPr dirty="0"/>
          </a:p>
        </p:txBody>
      </p:sp>
      <p:sp>
        <p:nvSpPr>
          <p:cNvPr id="164" name="Google Shape;164;p30"/>
          <p:cNvSpPr txBox="1"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9501FE-1213-0342-B4A5-70386A598E12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89C16-031F-90D1-127D-153E55D8B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74" y="1447801"/>
            <a:ext cx="3460025" cy="3520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C4F96-ACD1-671F-0A87-42A9DFFADFEB}"/>
              </a:ext>
            </a:extLst>
          </p:cNvPr>
          <p:cNvSpPr txBox="1"/>
          <p:nvPr/>
        </p:nvSpPr>
        <p:spPr>
          <a:xfrm>
            <a:off x="4099560" y="1963262"/>
            <a:ext cx="4693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Four equally weighted parts of </a:t>
            </a:r>
            <a:r>
              <a:rPr lang="en-US" sz="2400" i="1" dirty="0"/>
              <a:t>FIRST</a:t>
            </a:r>
            <a:r>
              <a:rPr lang="en-US" sz="2400" dirty="0"/>
              <a:t> LEGO League Challenge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Each accounts for 25% of your total performance at your event. </a:t>
            </a:r>
            <a:endParaRPr lang="en-US" sz="2400" dirty="0"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6166F4-FA7D-C5E3-B3F8-B5515C4BE6E8}"/>
              </a:ext>
            </a:extLst>
          </p:cNvPr>
          <p:cNvSpPr txBox="1">
            <a:spLocks noChangeAspect="1"/>
          </p:cNvSpPr>
          <p:nvPr/>
        </p:nvSpPr>
        <p:spPr>
          <a:xfrm>
            <a:off x="427382" y="1828804"/>
            <a:ext cx="8289235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Core Values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30633-19A7-F8E7-EA65-8A65C9C1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7E13B-065D-F67B-9A00-7C2EC7E1A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1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1DB571B2A3F2438EA9F411053F828A" ma:contentTypeVersion="16" ma:contentTypeDescription="Create a new document." ma:contentTypeScope="" ma:versionID="ac914b1222a4ed93fafe9991b1c4264b">
  <xsd:schema xmlns:xsd="http://www.w3.org/2001/XMLSchema" xmlns:xs="http://www.w3.org/2001/XMLSchema" xmlns:p="http://schemas.microsoft.com/office/2006/metadata/properties" xmlns:ns2="7caf78fb-f71c-4a6f-8d9d-8e46613456e0" xmlns:ns3="48f12688-8fd6-47b2-a22c-5b60723771af" xmlns:ns4="0bfdc619-4bd5-4a26-8e37-4be4446dc23a" targetNamespace="http://schemas.microsoft.com/office/2006/metadata/properties" ma:root="true" ma:fieldsID="e6d53baa20b1de17a31475ccab4881ce" ns2:_="" ns3:_="" ns4:_="">
    <xsd:import namespace="7caf78fb-f71c-4a6f-8d9d-8e46613456e0"/>
    <xsd:import namespace="48f12688-8fd6-47b2-a22c-5b60723771af"/>
    <xsd:import namespace="0bfdc619-4bd5-4a26-8e37-4be4446dc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f78fb-f71c-4a6f-8d9d-8e46613456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f12688-8fd6-47b2-a22c-5b60723771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815059e-35cc-450c-a647-f5de51f7feb6}" ma:internalName="TaxCatchAll" ma:showField="CatchAllData" ma:web="48f12688-8fd6-47b2-a22c-5b60723771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706A1B-AD99-4D65-882A-5281BED029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f78fb-f71c-4a6f-8d9d-8e46613456e0"/>
    <ds:schemaRef ds:uri="48f12688-8fd6-47b2-a22c-5b60723771af"/>
    <ds:schemaRef ds:uri="0bfdc619-4bd5-4a26-8e37-4be4446dc2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E4A6B0-3DD5-4A1D-84A3-D1A3B7F1A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38747</TotalTime>
  <Words>2349</Words>
  <Application>Microsoft Macintosh PowerPoint</Application>
  <PresentationFormat>On-screen Show (16:9)</PresentationFormat>
  <Paragraphs>390</Paragraphs>
  <Slides>46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Avenir</vt:lpstr>
      <vt:lpstr>Calibri</vt:lpstr>
      <vt:lpstr>Roboto</vt:lpstr>
      <vt:lpstr>Trebuchet MS</vt:lpstr>
      <vt:lpstr>Essential</vt:lpstr>
      <vt:lpstr>PowerPoint Presentation</vt:lpstr>
      <vt:lpstr>PowerPoint Presentation</vt:lpstr>
      <vt:lpstr>Three FIRST Programs (K-12)</vt:lpstr>
      <vt:lpstr>Table of Contents</vt:lpstr>
      <vt:lpstr>Team</vt:lpstr>
      <vt:lpstr>Approximate Timeline</vt:lpstr>
      <vt:lpstr>Team Costs</vt:lpstr>
      <vt:lpstr>Four Parts of FIRST LEGO League Challenge</vt:lpstr>
      <vt:lpstr>PowerPoint Presentation</vt:lpstr>
      <vt:lpstr>What are Core Values?</vt:lpstr>
      <vt:lpstr>What is Gracious Professionalism and Coopertition?</vt:lpstr>
      <vt:lpstr>Core Values Rubric</vt:lpstr>
      <vt:lpstr>Create a Team Identity/Have Fun</vt:lpstr>
      <vt:lpstr>Spread STEM in the Community</vt:lpstr>
      <vt:lpstr>Help Other Teams</vt:lpstr>
      <vt:lpstr>Learn to Communicate</vt:lpstr>
      <vt:lpstr>Core Values Judging</vt:lpstr>
      <vt:lpstr>Learn to Work Together as a Team</vt:lpstr>
      <vt:lpstr>Learning Life Skills through FIRST</vt:lpstr>
      <vt:lpstr>Events</vt:lpstr>
      <vt:lpstr>PowerPoint Presentation</vt:lpstr>
      <vt:lpstr>Overview</vt:lpstr>
      <vt:lpstr>Robot Runs</vt:lpstr>
      <vt:lpstr>2023-24 Season </vt:lpstr>
      <vt:lpstr>Challenges Teams Face</vt:lpstr>
      <vt:lpstr>Robot Missions</vt:lpstr>
      <vt:lpstr>PowerPoint Presentation</vt:lpstr>
      <vt:lpstr>Types of Programming</vt:lpstr>
      <vt:lpstr>Programming Concepts to Learn Through FIRST</vt:lpstr>
      <vt:lpstr>Engineering Concepts you Learn Through FIRST</vt:lpstr>
      <vt:lpstr>Robot Design Rubric</vt:lpstr>
      <vt:lpstr>Focus on the Engineering Design Process</vt:lpstr>
      <vt:lpstr>Document Your Engineering Design Process</vt:lpstr>
      <vt:lpstr>Robot Testing is Very Important </vt:lpstr>
      <vt:lpstr>Judging</vt:lpstr>
      <vt:lpstr>PowerPoint Presentation</vt:lpstr>
      <vt:lpstr>Innovation Project is based on a yearly theme</vt:lpstr>
      <vt:lpstr>Research Project Process/Engineering Design Process </vt:lpstr>
      <vt:lpstr>Innovation Project Rubric</vt:lpstr>
      <vt:lpstr>Identify a Problem</vt:lpstr>
      <vt:lpstr>Meet Experts</vt:lpstr>
      <vt:lpstr>Go on Fieldtrips</vt:lpstr>
      <vt:lpstr>Design And Create A Solution</vt:lpstr>
      <vt:lpstr>Iterate</vt:lpstr>
      <vt:lpstr>Share With Experts </vt:lpstr>
      <vt:lpstr>This presentation and most of the team images are by Not the Droids You Are Looking For and Tiger Techs. Other images are obtained from FIRST LEGO League and FLLTutorials.com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Stutt</dc:creator>
  <cp:lastModifiedBy>Srinivasan Seshan</cp:lastModifiedBy>
  <cp:revision>96</cp:revision>
  <dcterms:created xsi:type="dcterms:W3CDTF">2017-02-15T18:38:39Z</dcterms:created>
  <dcterms:modified xsi:type="dcterms:W3CDTF">2023-05-09T19:38:51Z</dcterms:modified>
</cp:coreProperties>
</file>