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5"/>
  </p:notesMasterIdLst>
  <p:handoutMasterIdLst>
    <p:handoutMasterId r:id="rId16"/>
  </p:handoutMasterIdLst>
  <p:sldIdLst>
    <p:sldId id="289" r:id="rId8"/>
    <p:sldId id="290" r:id="rId9"/>
    <p:sldId id="291" r:id="rId10"/>
    <p:sldId id="303" r:id="rId11"/>
    <p:sldId id="308" r:id="rId12"/>
    <p:sldId id="304"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1338"/>
  </p:normalViewPr>
  <p:slideViewPr>
    <p:cSldViewPr snapToGrid="0" snapToObjects="1">
      <p:cViewPr varScale="1">
        <p:scale>
          <a:sx n="108" d="100"/>
          <a:sy n="108" d="100"/>
        </p:scale>
        <p:origin x="16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6783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141173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0F335D-102F-7B46-BBBC-A83696C931C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0F6EC-3C21-CE42-8F51-5080183676A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F17B4-5AB9-8E4C-9C00-F7F0C72BE98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E9F820-97FF-0941-8822-E9388896B4B5}"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5AB4D-311A-8649-9380-9A4A89061A5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2A78A6F-C17A-0F4B-836F-0CCBEB27A30C}"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9D243-855D-6C47-B646-A7A3F4D7105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F10137-0D89-0745-A71D-84BA3AEF733F}"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28BF87-E020-144A-801C-5A9D0B507934}"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FA357-51DB-1C46-85D4-AA6AAB094791}"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BBE7A-0920-9C4D-956F-FE0FCB47E28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5DAF-FB3B-604A-9266-921D2419E29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5A2AE-A7B5-C64F-8D96-C345A1A588AF}"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697-640D-C440-88FE-95926D2DDB6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F5EFA-8D51-6141-AE59-F74F088738A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B39D7B-B115-6F4D-A511-C5B6AD425FE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18B7F-3606-9448-BA06-98BBF940C25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A5050-133E-7145-B303-CFFD144C54B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45CBE-C786-E049-9DE0-63A23C21457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FEEE6-ADC4-C04D-B250-781D4D8A08D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F8DFF8-F45C-D143-B7FA-151756C6146E}"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63AF5-FED5-BF43-BDB9-9EE0D6A3A71F}"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98B39A9-812F-CC4C-9EAF-17B28179C8B8}"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99DD5E-239B-0B4C-9EE1-EA8515D16739}"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88FF46-6416-4F41-ADAF-2CF8CD75B8B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62E74-1EBE-874A-B761-C30D7CFC3DE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24168-D84A-9948-A621-A907916E12C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FD5AA-9022-FE40-AFE4-4C0B904718E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13053-9EA0-334C-91C8-A75EA9164F0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3BC4EF-37BE-6C49-889B-234DF3261EA8}"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7596B7-B763-FA40-96B8-249979B18BF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C04E8-15CE-0A4D-8F6F-151B5AB10F4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D637EF-3F3E-5F41-8B41-72F82526F337}"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3384D98-6A38-214D-828F-B55355B8EED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AC840-5BA8-1447-A054-FA7D2FB987ED}"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32704B-1901-BF42-97C8-72A0FBB28C30}"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2FA2B-AFA5-974B-BFA0-578B1F4545D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C08E7-4106-8B42-AAEC-8D90B77A7523}"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78322-189D-CA46-842E-BCC09E3F031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F1F0F0-1DF9-3E4F-A6FD-129704D61531}"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25" y="88749"/>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5B0188-C161-334E-ADCC-033F2D917A3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17A8659-4418-4B42-8EC7-1BA67025003A}"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AEDBC-2BC7-624A-91B3-03B71BB907C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B05BC-6FD0-3F48-9178-C65CC2040897}"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BB36DC-E063-E844-BAD8-5576FEF42D24}"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41F7B-A262-AB42-A362-26CF760D4CAE}"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4F35-BB4C-DB46-8FCC-C4B908D24201}"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3F342-2809-7542-88C2-B284A4BE1E1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A874C-2A62-734C-BBA8-411F6708FF1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C5F42-A22A-5F4E-A9BC-B6965DE77DA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12F89-D80C-D040-813A-9EB179D12E5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9990FD-12D5-EC43-A0A2-067767F6E82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00842-0D34-204F-ABF3-3E3098617B2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7A171-274A-A340-B548-6CB19786CFB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E56C1-EA40-1148-AFB4-184EAF550C5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53F4E-49CD-084F-9552-CCB35D7846F9}"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01CFD3-EA52-9647-96D6-026D38C3792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1D04AF-66B7-D642-A520-A92B93C77660}"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2372F-4371-DB46-B238-557B3DE3CF3A}"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40AFF6-BBC5-CE47-859A-18AFEEFE585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E9BFA-DF21-5B45-B9A6-27481F3319CE}"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2FA99-FE0A-764C-97E2-756D00602C1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625E8-3527-3143-A983-D340DDF7716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047437FA-C5FD-344C-B7EF-E6E8C2E0AB74}"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58325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8563894F-8261-BB44-8C02-69575DAC85BE}"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556236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2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2DDAB-D88F-734D-888A-CD42EF2F5D6B}"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5E1464FA-8312-264B-91C1-79B386D6FCD4}"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3363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09A91C66-E079-024D-9E67-8C92F7E38490}"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61313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84911647-C397-0347-95C8-F023EDD80BF4}"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57046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7EE26432-15FA-E744-87AF-A7FEE1F08FBE}"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93021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10C78F54-40DC-7344-A47F-8CA1463DCC26}"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20147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FCD8910E-C7A2-C041-BFA2-305889B1DB82}"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87078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3B74ECAB-1DF9-F64B-820A-A4156E2CDECC}"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20118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515EC6F0-2322-2E4B-A0A7-C977507DE3B2}"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93622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2552B-1F41-FF49-BC1B-033A9E53396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D91391-DB45-AC41-83F6-746185CF686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15FB290-D027-6743-94C1-7CED38E821D6}"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1256EE6-B075-6146-ABBC-0B23DE9F17D8}"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A45-EDBF-3146-9BF3-7B88536A05CB}"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ABFB849-812D-474E-9F6B-F1C860E384D3}"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6904481-01C4-B44B-BEE9-79A44C166C9C}"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633E2-8FB2-DD40-A60B-2513C48B39D9}"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8A06AF24-E306-824C-A643-D3FDCC05D56A}"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401173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hyperlink" Target="http://www.ev3lessons.com/"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hyperlink" Target="http://creativecommons.org/licenses/by-nc-sa/4.0/" TargetMode="External"/><Relationship Id="rId5" Type="http://schemas.openxmlformats.org/officeDocument/2006/relationships/hyperlink" Target="http://www.flltutorials.com/" TargetMode="External"/><Relationship Id="rId4" Type="http://schemas.openxmlformats.org/officeDocument/2006/relationships/hyperlink" Target="http://www.primeless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en-US" dirty="0"/>
              <a:t>Lesson 5: </a:t>
            </a:r>
            <a:br>
              <a:rPr lang="en-US" dirty="0"/>
            </a:br>
            <a:r>
              <a:rPr lang="en-US" dirty="0"/>
              <a:t>wall following</a:t>
            </a:r>
          </a:p>
        </p:txBody>
      </p:sp>
      <p:sp>
        <p:nvSpPr>
          <p:cNvPr id="2" name="Subtitle 1"/>
          <p:cNvSpPr>
            <a:spLocks noGrp="1"/>
          </p:cNvSpPr>
          <p:nvPr>
            <p:ph type="subTitle" idx="1"/>
          </p:nvPr>
        </p:nvSpPr>
        <p:spPr/>
        <p:txBody>
          <a:bodyPr/>
          <a:lstStyle/>
          <a:p>
            <a:r>
              <a:rPr lang="en-US" dirty="0"/>
              <a:t>Seshan brothers</a:t>
            </a:r>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wall following?</a:t>
            </a:r>
          </a:p>
        </p:txBody>
      </p:sp>
      <p:sp>
        <p:nvSpPr>
          <p:cNvPr id="3" name="Content Placeholder 2"/>
          <p:cNvSpPr>
            <a:spLocks noGrp="1"/>
          </p:cNvSpPr>
          <p:nvPr>
            <p:ph idx="1"/>
          </p:nvPr>
        </p:nvSpPr>
        <p:spPr>
          <a:xfrm>
            <a:off x="457200" y="1524318"/>
            <a:ext cx="4469869" cy="2802605"/>
          </a:xfrm>
        </p:spPr>
        <p:txBody>
          <a:bodyPr>
            <a:normAutofit/>
          </a:bodyPr>
          <a:lstStyle/>
          <a:p>
            <a:pPr marL="342900" indent="-342900">
              <a:buFont typeface="Arial" charset="0"/>
              <a:buChar char="•"/>
            </a:pPr>
            <a:r>
              <a:rPr lang="en-US" sz="2000" dirty="0"/>
              <a:t>Wall Following is when your robot moves along the wall</a:t>
            </a:r>
          </a:p>
          <a:p>
            <a:pPr marL="666900" lvl="1" indent="-342900">
              <a:buFont typeface="Arial" charset="0"/>
              <a:buChar char="•"/>
            </a:pPr>
            <a:r>
              <a:rPr lang="en-US" sz="1600" dirty="0"/>
              <a:t>This helps ensure that your robot moves straight</a:t>
            </a:r>
          </a:p>
          <a:p>
            <a:pPr marL="342900" indent="-342900">
              <a:buFont typeface="Arial" charset="0"/>
              <a:buChar char="•"/>
            </a:pPr>
            <a:r>
              <a:rPr lang="en-US" sz="2000" dirty="0"/>
              <a:t>On many FIRST LEGO League fields you might find that the layout is open enough to ride the wall/follow the wall.</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grpSp>
        <p:nvGrpSpPr>
          <p:cNvPr id="5" name="Group 4">
            <a:extLst>
              <a:ext uri="{FF2B5EF4-FFF2-40B4-BE49-F238E27FC236}">
                <a16:creationId xmlns:a16="http://schemas.microsoft.com/office/drawing/2014/main" id="{9D923D5A-E513-E748-93E0-CA361EE201F6}"/>
              </a:ext>
            </a:extLst>
          </p:cNvPr>
          <p:cNvGrpSpPr/>
          <p:nvPr/>
        </p:nvGrpSpPr>
        <p:grpSpPr>
          <a:xfrm>
            <a:off x="4927069" y="2141961"/>
            <a:ext cx="3702775" cy="1795846"/>
            <a:chOff x="1096720" y="2762917"/>
            <a:chExt cx="7474224" cy="3624999"/>
          </a:xfrm>
        </p:grpSpPr>
        <p:pic>
          <p:nvPicPr>
            <p:cNvPr id="6" name="Picture 5">
              <a:extLst>
                <a:ext uri="{FF2B5EF4-FFF2-40B4-BE49-F238E27FC236}">
                  <a16:creationId xmlns:a16="http://schemas.microsoft.com/office/drawing/2014/main" id="{380E8AE3-80DC-4D4A-90CC-666296E6AC25}"/>
                </a:ext>
              </a:extLst>
            </p:cNvPr>
            <p:cNvPicPr>
              <a:picLocks noChangeAspect="1"/>
            </p:cNvPicPr>
            <p:nvPr/>
          </p:nvPicPr>
          <p:blipFill>
            <a:blip r:embed="rId2"/>
            <a:stretch>
              <a:fillRect/>
            </a:stretch>
          </p:blipFill>
          <p:spPr>
            <a:xfrm>
              <a:off x="1096720" y="2762917"/>
              <a:ext cx="7474224" cy="3624999"/>
            </a:xfrm>
            <a:prstGeom prst="rect">
              <a:avLst/>
            </a:prstGeom>
          </p:spPr>
        </p:pic>
        <p:cxnSp>
          <p:nvCxnSpPr>
            <p:cNvPr id="8" name="Straight Arrow Connector 7">
              <a:extLst>
                <a:ext uri="{FF2B5EF4-FFF2-40B4-BE49-F238E27FC236}">
                  <a16:creationId xmlns:a16="http://schemas.microsoft.com/office/drawing/2014/main" id="{43E2820B-8D35-9D4D-A82F-65ABA431B491}"/>
                </a:ext>
              </a:extLst>
            </p:cNvPr>
            <p:cNvCxnSpPr>
              <a:cxnSpLocks/>
            </p:cNvCxnSpPr>
            <p:nvPr/>
          </p:nvCxnSpPr>
          <p:spPr>
            <a:xfrm>
              <a:off x="1486010" y="6246095"/>
              <a:ext cx="223255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30D85E-DA7B-1A48-BF15-82920D10165F}"/>
                </a:ext>
              </a:extLst>
            </p:cNvPr>
            <p:cNvCxnSpPr>
              <a:cxnSpLocks/>
            </p:cNvCxnSpPr>
            <p:nvPr/>
          </p:nvCxnSpPr>
          <p:spPr>
            <a:xfrm flipH="1" flipV="1">
              <a:off x="1357666" y="3027680"/>
              <a:ext cx="1" cy="3218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6E0E55-0FF5-8C47-8C79-C5D19C252715}"/>
                </a:ext>
              </a:extLst>
            </p:cNvPr>
            <p:cNvCxnSpPr>
              <a:cxnSpLocks/>
            </p:cNvCxnSpPr>
            <p:nvPr/>
          </p:nvCxnSpPr>
          <p:spPr>
            <a:xfrm>
              <a:off x="4335502" y="6253950"/>
              <a:ext cx="35994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A0C9A153-FB3E-B7CD-F776-B924F67D8C98}"/>
              </a:ext>
            </a:extLst>
          </p:cNvPr>
          <p:cNvSpPr txBox="1"/>
          <p:nvPr/>
        </p:nvSpPr>
        <p:spPr>
          <a:xfrm>
            <a:off x="581192" y="4619501"/>
            <a:ext cx="798975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particular example on this page is from Hydro Dynamics and the challenge mat extended the full length and width of the table, thus allowing wall following on East wall. In addition, there were very few mission models on the South wall which allowed for wall following.</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77981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1FC465-FD64-FF49-A5B4-7C0C4D40B6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7454" y="1797743"/>
            <a:ext cx="3390900" cy="1358900"/>
          </a:xfrm>
          <a:prstGeom prst="rect">
            <a:avLst/>
          </a:prstGeom>
        </p:spPr>
      </p:pic>
      <p:sp>
        <p:nvSpPr>
          <p:cNvPr id="2" name="Title 1"/>
          <p:cNvSpPr>
            <a:spLocks noGrp="1"/>
          </p:cNvSpPr>
          <p:nvPr>
            <p:ph type="title"/>
          </p:nvPr>
        </p:nvSpPr>
        <p:spPr/>
        <p:txBody>
          <a:bodyPr/>
          <a:lstStyle/>
          <a:p>
            <a:r>
              <a:rPr lang="en-US" dirty="0"/>
              <a:t>Staying on a WALL</a:t>
            </a:r>
          </a:p>
        </p:txBody>
      </p:sp>
      <p:sp>
        <p:nvSpPr>
          <p:cNvPr id="3" name="Content Placeholder 2"/>
          <p:cNvSpPr>
            <a:spLocks noGrp="1"/>
          </p:cNvSpPr>
          <p:nvPr>
            <p:ph idx="1"/>
          </p:nvPr>
        </p:nvSpPr>
        <p:spPr>
          <a:xfrm>
            <a:off x="457199" y="1628774"/>
            <a:ext cx="4681960" cy="4182746"/>
          </a:xfrm>
        </p:spPr>
        <p:txBody>
          <a:bodyPr>
            <a:normAutofit/>
          </a:bodyPr>
          <a:lstStyle/>
          <a:p>
            <a:pPr marL="342900" indent="-342900">
              <a:buFont typeface="Arial" charset="0"/>
              <a:buChar char="•"/>
            </a:pPr>
            <a:r>
              <a:rPr lang="en-US" sz="2000" dirty="0"/>
              <a:t>Wall Following can be accomplished with both programming and building techniques.</a:t>
            </a:r>
          </a:p>
          <a:p>
            <a:pPr marL="342900" indent="-342900">
              <a:buFont typeface="Arial" charset="0"/>
              <a:buChar char="•"/>
            </a:pPr>
            <a:r>
              <a:rPr lang="en-US" sz="2000" dirty="0"/>
              <a:t>In programming, you can set the steering block slightly positive or negative so that the robot will curve into the wall while moving forward.</a:t>
            </a:r>
          </a:p>
          <a:p>
            <a:pPr marL="342900" indent="-342900">
              <a:buFont typeface="Arial" charset="0"/>
              <a:buChar char="•"/>
            </a:pPr>
            <a:r>
              <a:rPr lang="en-US" sz="2000" dirty="0"/>
              <a:t>In addition, wheels can be used to smoothly ride along the wall.</a:t>
            </a:r>
          </a:p>
          <a:p>
            <a:pPr marL="666900" lvl="1" indent="-342900">
              <a:buFont typeface="Arial" charset="0"/>
              <a:buChar char="•"/>
            </a:pPr>
            <a:r>
              <a:rPr lang="en-US" sz="1600" dirty="0"/>
              <a:t>This is may be especially critical if the table walls have rough paint or imperfections (wood knots, screw holes, etc.)</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11" name="Picture 10">
            <a:extLst>
              <a:ext uri="{FF2B5EF4-FFF2-40B4-BE49-F238E27FC236}">
                <a16:creationId xmlns:a16="http://schemas.microsoft.com/office/drawing/2014/main" id="{1EC3E4E2-DD29-AD47-A303-5FD6F55BFA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5023" y="3522896"/>
            <a:ext cx="3435763" cy="2576822"/>
          </a:xfrm>
          <a:prstGeom prst="rect">
            <a:avLst/>
          </a:prstGeom>
        </p:spPr>
      </p:pic>
      <p:sp>
        <p:nvSpPr>
          <p:cNvPr id="6" name="Oval 5">
            <a:extLst>
              <a:ext uri="{FF2B5EF4-FFF2-40B4-BE49-F238E27FC236}">
                <a16:creationId xmlns:a16="http://schemas.microsoft.com/office/drawing/2014/main" id="{6B552AA6-A56C-A540-AF38-9175B920C3D8}"/>
              </a:ext>
            </a:extLst>
          </p:cNvPr>
          <p:cNvSpPr/>
          <p:nvPr/>
        </p:nvSpPr>
        <p:spPr>
          <a:xfrm>
            <a:off x="6409509" y="5364480"/>
            <a:ext cx="679268" cy="600891"/>
          </a:xfrm>
          <a:prstGeom prst="ellipse">
            <a:avLst/>
          </a:prstGeom>
          <a:noFill/>
          <a:ln>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76F2D5-DF8E-9F48-AFF8-4F0AB570D003}"/>
              </a:ext>
            </a:extLst>
          </p:cNvPr>
          <p:cNvSpPr/>
          <p:nvPr/>
        </p:nvSpPr>
        <p:spPr>
          <a:xfrm>
            <a:off x="6839984" y="2560319"/>
            <a:ext cx="379422" cy="378287"/>
          </a:xfrm>
          <a:prstGeom prst="ellipse">
            <a:avLst/>
          </a:prstGeom>
          <a:noFill/>
          <a:ln>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FA2915-C25A-691E-2B3E-E5B138B7F7ED}"/>
              </a:ext>
            </a:extLst>
          </p:cNvPr>
          <p:cNvSpPr txBox="1"/>
          <p:nvPr/>
        </p:nvSpPr>
        <p:spPr>
          <a:xfrm>
            <a:off x="5641304" y="1628774"/>
            <a:ext cx="2743200" cy="369332"/>
          </a:xfrm>
          <a:prstGeom prst="rect">
            <a:avLst/>
          </a:prstGeom>
          <a:noFill/>
        </p:spPr>
        <p:txBody>
          <a:bodyPr wrap="square" rtlCol="0">
            <a:spAutoFit/>
          </a:bodyPr>
          <a:lstStyle/>
          <a:p>
            <a:pPr algn="ctr"/>
            <a:r>
              <a:rPr lang="en-US" dirty="0"/>
              <a:t>Sample Code in EV3-Lab</a:t>
            </a:r>
          </a:p>
        </p:txBody>
      </p:sp>
    </p:spTree>
    <p:extLst>
      <p:ext uri="{BB962C8B-B14F-4D97-AF65-F5344CB8AC3E}">
        <p14:creationId xmlns:p14="http://schemas.microsoft.com/office/powerpoint/2010/main" val="153719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BD3B-40A4-FC4A-BC39-616C1A9D0AC9}"/>
              </a:ext>
            </a:extLst>
          </p:cNvPr>
          <p:cNvSpPr>
            <a:spLocks noGrp="1"/>
          </p:cNvSpPr>
          <p:nvPr>
            <p:ph type="title"/>
          </p:nvPr>
        </p:nvSpPr>
        <p:spPr/>
        <p:txBody>
          <a:bodyPr/>
          <a:lstStyle/>
          <a:p>
            <a:r>
              <a:rPr lang="en-US" dirty="0"/>
              <a:t>Staying on the wall, continued</a:t>
            </a:r>
          </a:p>
        </p:txBody>
      </p:sp>
      <p:sp>
        <p:nvSpPr>
          <p:cNvPr id="3" name="Content Placeholder 2">
            <a:extLst>
              <a:ext uri="{FF2B5EF4-FFF2-40B4-BE49-F238E27FC236}">
                <a16:creationId xmlns:a16="http://schemas.microsoft.com/office/drawing/2014/main" id="{FD6238C2-21FF-634E-BE9F-80A3E9E0E859}"/>
              </a:ext>
            </a:extLst>
          </p:cNvPr>
          <p:cNvSpPr>
            <a:spLocks noGrp="1"/>
          </p:cNvSpPr>
          <p:nvPr>
            <p:ph idx="1"/>
          </p:nvPr>
        </p:nvSpPr>
        <p:spPr>
          <a:xfrm>
            <a:off x="448092" y="1505583"/>
            <a:ext cx="4773266" cy="4733392"/>
          </a:xfrm>
        </p:spPr>
        <p:txBody>
          <a:bodyPr>
            <a:normAutofit fontScale="92500" lnSpcReduction="20000"/>
          </a:bodyPr>
          <a:lstStyle/>
          <a:p>
            <a:r>
              <a:rPr lang="en-US" sz="1800" dirty="0"/>
              <a:t>Teams have the option of building an arm or clamp that holds on to the wall as it rides it</a:t>
            </a:r>
          </a:p>
          <a:p>
            <a:r>
              <a:rPr lang="en-US" sz="1800" b="1" dirty="0"/>
              <a:t>Pros:</a:t>
            </a:r>
          </a:p>
          <a:p>
            <a:pPr lvl="1"/>
            <a:r>
              <a:rPr lang="en-US" sz="1600" dirty="0"/>
              <a:t>The robot will reliably stay along the wall</a:t>
            </a:r>
          </a:p>
          <a:p>
            <a:r>
              <a:rPr lang="en-US" sz="1800" b="1" dirty="0"/>
              <a:t>Cons:</a:t>
            </a:r>
          </a:p>
          <a:p>
            <a:pPr lvl="1"/>
            <a:r>
              <a:rPr lang="en-US" sz="1600" dirty="0"/>
              <a:t>The rules usually require that the robot stay in base at launch (inside the walls)</a:t>
            </a:r>
          </a:p>
          <a:p>
            <a:pPr lvl="2"/>
            <a:r>
              <a:rPr lang="en-US" sz="1400" dirty="0"/>
              <a:t>The arm must extend only after launch, thus requiring a passive or motorized mechanism to drop later</a:t>
            </a:r>
          </a:p>
          <a:p>
            <a:pPr lvl="1"/>
            <a:r>
              <a:rPr lang="en-US" sz="1600" dirty="0"/>
              <a:t>The rules in some years have required that the robot not be past base even on the return</a:t>
            </a:r>
          </a:p>
          <a:p>
            <a:pPr lvl="2"/>
            <a:r>
              <a:rPr lang="en-US" sz="1400" dirty="0"/>
              <a:t>Therefore the robot may need to bring the arm back up</a:t>
            </a:r>
          </a:p>
          <a:p>
            <a:pPr lvl="1"/>
            <a:r>
              <a:rPr lang="en-US" sz="1600" dirty="0"/>
              <a:t>Some venues have poles that would prevent your robot from riding the wall</a:t>
            </a:r>
          </a:p>
          <a:p>
            <a:r>
              <a:rPr lang="en-US" sz="1800" b="1" dirty="0"/>
              <a:t>Note:</a:t>
            </a:r>
          </a:p>
          <a:p>
            <a:pPr lvl="1"/>
            <a:r>
              <a:rPr lang="en-US" sz="1600" dirty="0"/>
              <a:t>Make sure that it will work for both 2.5 and 3.5 in wall heights</a:t>
            </a:r>
          </a:p>
        </p:txBody>
      </p:sp>
      <p:sp>
        <p:nvSpPr>
          <p:cNvPr id="4" name="Footer Placeholder 3">
            <a:extLst>
              <a:ext uri="{FF2B5EF4-FFF2-40B4-BE49-F238E27FC236}">
                <a16:creationId xmlns:a16="http://schemas.microsoft.com/office/drawing/2014/main" id="{9BC9150F-DBF5-7847-99CC-4B800B998439}"/>
              </a:ext>
            </a:extLst>
          </p:cNvPr>
          <p:cNvSpPr>
            <a:spLocks noGrp="1"/>
          </p:cNvSpPr>
          <p:nvPr>
            <p:ph type="ftr" sz="quarter" idx="11"/>
          </p:nvPr>
        </p:nvSpPr>
        <p:spPr/>
        <p:txBody>
          <a:bodyPr/>
          <a:lstStyle/>
          <a:p>
            <a:r>
              <a:rPr lang="en-US"/>
              <a:t>© 2023, FLLTutorials.com. Last Edit 5/29/2023</a:t>
            </a:r>
          </a:p>
        </p:txBody>
      </p:sp>
      <p:pic>
        <p:nvPicPr>
          <p:cNvPr id="5" name="Picture 4">
            <a:extLst>
              <a:ext uri="{FF2B5EF4-FFF2-40B4-BE49-F238E27FC236}">
                <a16:creationId xmlns:a16="http://schemas.microsoft.com/office/drawing/2014/main" id="{4E8BF585-CFB2-9E4C-BB20-85CC89018388}"/>
              </a:ext>
            </a:extLst>
          </p:cNvPr>
          <p:cNvPicPr>
            <a:picLocks noChangeAspect="1"/>
          </p:cNvPicPr>
          <p:nvPr/>
        </p:nvPicPr>
        <p:blipFill>
          <a:blip r:embed="rId2"/>
          <a:stretch>
            <a:fillRect/>
          </a:stretch>
        </p:blipFill>
        <p:spPr>
          <a:xfrm>
            <a:off x="6146644" y="4338057"/>
            <a:ext cx="2406225" cy="1900918"/>
          </a:xfrm>
          <a:prstGeom prst="rect">
            <a:avLst/>
          </a:prstGeom>
        </p:spPr>
      </p:pic>
      <p:grpSp>
        <p:nvGrpSpPr>
          <p:cNvPr id="7" name="Group 6">
            <a:extLst>
              <a:ext uri="{FF2B5EF4-FFF2-40B4-BE49-F238E27FC236}">
                <a16:creationId xmlns:a16="http://schemas.microsoft.com/office/drawing/2014/main" id="{811BBE18-476E-2746-8B66-5B2E42C612A6}"/>
              </a:ext>
            </a:extLst>
          </p:cNvPr>
          <p:cNvGrpSpPr/>
          <p:nvPr/>
        </p:nvGrpSpPr>
        <p:grpSpPr>
          <a:xfrm>
            <a:off x="5468475" y="2093744"/>
            <a:ext cx="955040" cy="1534160"/>
            <a:chOff x="6868160" y="2006809"/>
            <a:chExt cx="955040" cy="1534160"/>
          </a:xfrm>
        </p:grpSpPr>
        <p:sp>
          <p:nvSpPr>
            <p:cNvPr id="8" name="Rectangle 7">
              <a:extLst>
                <a:ext uri="{FF2B5EF4-FFF2-40B4-BE49-F238E27FC236}">
                  <a16:creationId xmlns:a16="http://schemas.microsoft.com/office/drawing/2014/main" id="{FD6A3282-952F-7E4F-B896-DB7C7EBAD21B}"/>
                </a:ext>
              </a:extLst>
            </p:cNvPr>
            <p:cNvSpPr/>
            <p:nvPr/>
          </p:nvSpPr>
          <p:spPr>
            <a:xfrm>
              <a:off x="6868160" y="2006809"/>
              <a:ext cx="193040" cy="1534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D92EDD04-9A53-A042-8C7C-B793A35FA2EC}"/>
                </a:ext>
              </a:extLst>
            </p:cNvPr>
            <p:cNvSpPr/>
            <p:nvPr/>
          </p:nvSpPr>
          <p:spPr>
            <a:xfrm>
              <a:off x="7132320" y="2316689"/>
              <a:ext cx="650240" cy="914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17D482F-3539-AE41-A207-89D4BEF27ED7}"/>
                </a:ext>
              </a:extLst>
            </p:cNvPr>
            <p:cNvSpPr/>
            <p:nvPr/>
          </p:nvSpPr>
          <p:spPr>
            <a:xfrm>
              <a:off x="7091680" y="2834849"/>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31C4AC7-7BC1-7841-BC8C-17EABFA72452}"/>
                </a:ext>
              </a:extLst>
            </p:cNvPr>
            <p:cNvSpPr/>
            <p:nvPr/>
          </p:nvSpPr>
          <p:spPr>
            <a:xfrm>
              <a:off x="7711440" y="2834849"/>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B2D75EA4-5789-4948-A75E-8414A076EC45}"/>
              </a:ext>
            </a:extLst>
          </p:cNvPr>
          <p:cNvSpPr txBox="1"/>
          <p:nvPr/>
        </p:nvSpPr>
        <p:spPr>
          <a:xfrm>
            <a:off x="5638644" y="1535119"/>
            <a:ext cx="3207812" cy="307777"/>
          </a:xfrm>
          <a:prstGeom prst="rect">
            <a:avLst/>
          </a:prstGeom>
          <a:noFill/>
        </p:spPr>
        <p:txBody>
          <a:bodyPr wrap="square" rtlCol="0">
            <a:spAutoFit/>
          </a:bodyPr>
          <a:lstStyle/>
          <a:p>
            <a:pPr algn="ctr"/>
            <a:r>
              <a:rPr lang="en-US" sz="1400" dirty="0"/>
              <a:t>Arm that drops and clamps on to wall</a:t>
            </a:r>
          </a:p>
        </p:txBody>
      </p:sp>
      <p:sp>
        <p:nvSpPr>
          <p:cNvPr id="15" name="Rectangle 14">
            <a:extLst>
              <a:ext uri="{FF2B5EF4-FFF2-40B4-BE49-F238E27FC236}">
                <a16:creationId xmlns:a16="http://schemas.microsoft.com/office/drawing/2014/main" id="{5F8C620F-BB16-724E-A288-E37AC21407E2}"/>
              </a:ext>
            </a:extLst>
          </p:cNvPr>
          <p:cNvSpPr/>
          <p:nvPr/>
        </p:nvSpPr>
        <p:spPr>
          <a:xfrm>
            <a:off x="5393002" y="2682090"/>
            <a:ext cx="436880" cy="87085"/>
          </a:xfrm>
          <a:prstGeom prst="rect">
            <a:avLst/>
          </a:prstGeom>
          <a:solidFill>
            <a:srgbClr val="FF3FFF"/>
          </a:solidFill>
          <a:ln>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B1DE88-8D6D-9A4F-A82C-DE4A8B30402F}"/>
              </a:ext>
            </a:extLst>
          </p:cNvPr>
          <p:cNvSpPr/>
          <p:nvPr/>
        </p:nvSpPr>
        <p:spPr>
          <a:xfrm>
            <a:off x="5386469" y="2540910"/>
            <a:ext cx="45719" cy="315351"/>
          </a:xfrm>
          <a:prstGeom prst="rect">
            <a:avLst/>
          </a:prstGeom>
          <a:solidFill>
            <a:srgbClr val="FF3FFF"/>
          </a:solidFill>
          <a:ln>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3.googleusercontent.com/9nJyLvnbWWsgXTXVC9jbq6qOqBx7-uoShLSs988doeTCBnXYvLAY7Xgc-63lvdbCXkGqDmTgXg40jIP5Si_Trzohea8izBTUOD00d880npztWlnHlKVkL06DbuLE94jaolZ-7s8Q">
            <a:extLst>
              <a:ext uri="{FF2B5EF4-FFF2-40B4-BE49-F238E27FC236}">
                <a16:creationId xmlns:a16="http://schemas.microsoft.com/office/drawing/2014/main" id="{000353A1-7757-7643-BD05-A0C4034D0B4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52639" y="1901183"/>
            <a:ext cx="2028497" cy="205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6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AWAY FROM THE WALL</a:t>
            </a:r>
          </a:p>
        </p:txBody>
      </p:sp>
      <p:sp>
        <p:nvSpPr>
          <p:cNvPr id="3" name="Content Placeholder 2"/>
          <p:cNvSpPr>
            <a:spLocks noGrp="1"/>
          </p:cNvSpPr>
          <p:nvPr>
            <p:ph idx="1"/>
          </p:nvPr>
        </p:nvSpPr>
        <p:spPr>
          <a:xfrm>
            <a:off x="457199" y="1628774"/>
            <a:ext cx="6126481" cy="4503964"/>
          </a:xfrm>
        </p:spPr>
        <p:txBody>
          <a:bodyPr>
            <a:normAutofit/>
          </a:bodyPr>
          <a:lstStyle/>
          <a:p>
            <a:pPr marL="342900" indent="-342900">
              <a:buFont typeface="Arial" charset="0"/>
              <a:buChar char="•"/>
            </a:pPr>
            <a:r>
              <a:rPr lang="en-US" sz="2000" dirty="0"/>
              <a:t>Depending on the direction of the robot when turning off a wall, different techniques must be used</a:t>
            </a:r>
          </a:p>
          <a:p>
            <a:pPr marL="342900" indent="-342900">
              <a:buFont typeface="Arial" charset="0"/>
              <a:buChar char="•"/>
            </a:pPr>
            <a:r>
              <a:rPr lang="en-US" sz="2000" dirty="0"/>
              <a:t>In the situation in Figure 1, when the robot tries to move off the wall, the rear of the robot will hit the wall.</a:t>
            </a:r>
          </a:p>
          <a:p>
            <a:pPr marL="666900" lvl="1" indent="-342900">
              <a:buFont typeface="Arial" charset="0"/>
              <a:buChar char="•"/>
            </a:pPr>
            <a:r>
              <a:rPr lang="en-US" sz="1600" dirty="0"/>
              <a:t>Programming Solution:  Make the robot curve off the wall smoothly instead of doing a sharp turn</a:t>
            </a:r>
          </a:p>
          <a:p>
            <a:pPr marL="666900" lvl="1" indent="-342900">
              <a:buFont typeface="Arial" charset="0"/>
              <a:buChar char="•"/>
            </a:pPr>
            <a:r>
              <a:rPr lang="en-US" sz="1600" dirty="0"/>
              <a:t>Building Solution:  Add small wheels to make the connection between the wall and the robot more smooth</a:t>
            </a:r>
          </a:p>
          <a:p>
            <a:pPr marL="342900" indent="-342900">
              <a:buFont typeface="Arial" charset="0"/>
              <a:buChar char="•"/>
            </a:pPr>
            <a:r>
              <a:rPr lang="en-US" sz="2000" dirty="0"/>
              <a:t>In the situation in Figure 2, a sharp turn will work because the rear of the robot is turning off the wall.</a:t>
            </a:r>
          </a:p>
          <a:p>
            <a:pPr marL="666900" lvl="1" indent="-342900">
              <a:buFont typeface="Arial" charset="0"/>
              <a:buChar char="•"/>
            </a:pPr>
            <a:endParaRPr lang="en-US" sz="100" dirty="0"/>
          </a:p>
        </p:txBody>
      </p:sp>
      <p:sp>
        <p:nvSpPr>
          <p:cNvPr id="4" name="Footer Placeholder 3"/>
          <p:cNvSpPr>
            <a:spLocks noGrp="1"/>
          </p:cNvSpPr>
          <p:nvPr>
            <p:ph type="ftr" sz="quarter" idx="11"/>
          </p:nvPr>
        </p:nvSpPr>
        <p:spPr/>
        <p:txBody>
          <a:bodyPr/>
          <a:lstStyle/>
          <a:p>
            <a:r>
              <a:rPr lang="en-US"/>
              <a:t>© 2023, FLLTutorials.com. Last Edit 5/29/2023</a:t>
            </a:r>
          </a:p>
        </p:txBody>
      </p:sp>
      <p:grpSp>
        <p:nvGrpSpPr>
          <p:cNvPr id="42" name="Group 41">
            <a:extLst>
              <a:ext uri="{FF2B5EF4-FFF2-40B4-BE49-F238E27FC236}">
                <a16:creationId xmlns:a16="http://schemas.microsoft.com/office/drawing/2014/main" id="{D164854E-447A-5E42-92EB-2A7A5E1E51AC}"/>
              </a:ext>
            </a:extLst>
          </p:cNvPr>
          <p:cNvGrpSpPr/>
          <p:nvPr/>
        </p:nvGrpSpPr>
        <p:grpSpPr>
          <a:xfrm>
            <a:off x="7321006" y="4598578"/>
            <a:ext cx="1107440" cy="1534160"/>
            <a:chOff x="6868160" y="4131218"/>
            <a:chExt cx="1107440" cy="1534160"/>
          </a:xfrm>
        </p:grpSpPr>
        <p:sp>
          <p:nvSpPr>
            <p:cNvPr id="26" name="Rectangle 25">
              <a:extLst>
                <a:ext uri="{FF2B5EF4-FFF2-40B4-BE49-F238E27FC236}">
                  <a16:creationId xmlns:a16="http://schemas.microsoft.com/office/drawing/2014/main" id="{C917E938-0730-0D4D-943A-EAF34FCB70BC}"/>
                </a:ext>
              </a:extLst>
            </p:cNvPr>
            <p:cNvSpPr/>
            <p:nvPr/>
          </p:nvSpPr>
          <p:spPr>
            <a:xfrm>
              <a:off x="6868160" y="4131218"/>
              <a:ext cx="193040" cy="1534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7BFF10F0-F085-B346-AD47-42A7F082CD1F}"/>
                </a:ext>
              </a:extLst>
            </p:cNvPr>
            <p:cNvSpPr/>
            <p:nvPr/>
          </p:nvSpPr>
          <p:spPr>
            <a:xfrm>
              <a:off x="7132320" y="4441098"/>
              <a:ext cx="650240" cy="914400"/>
            </a:xfrm>
            <a:prstGeom prst="roundRect">
              <a:avLst/>
            </a:prstGeom>
            <a:solidFill>
              <a:srgbClr val="FF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54C06D1-C02B-8242-80AF-55C281376B56}"/>
                </a:ext>
              </a:extLst>
            </p:cNvPr>
            <p:cNvSpPr/>
            <p:nvPr/>
          </p:nvSpPr>
          <p:spPr>
            <a:xfrm>
              <a:off x="7091680" y="4959258"/>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8D22650-119F-3D41-B43E-3B028D61530B}"/>
                </a:ext>
              </a:extLst>
            </p:cNvPr>
            <p:cNvSpPr/>
            <p:nvPr/>
          </p:nvSpPr>
          <p:spPr>
            <a:xfrm>
              <a:off x="7711440" y="4959258"/>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Elbow Connector 33">
              <a:extLst>
                <a:ext uri="{FF2B5EF4-FFF2-40B4-BE49-F238E27FC236}">
                  <a16:creationId xmlns:a16="http://schemas.microsoft.com/office/drawing/2014/main" id="{DFC61444-334F-164F-A0E7-1062EC6011C4}"/>
                </a:ext>
              </a:extLst>
            </p:cNvPr>
            <p:cNvCxnSpPr>
              <a:cxnSpLocks/>
              <a:stCxn id="27" idx="0"/>
            </p:cNvCxnSpPr>
            <p:nvPr/>
          </p:nvCxnSpPr>
          <p:spPr>
            <a:xfrm rot="5400000" flipH="1" flipV="1">
              <a:off x="7665720" y="4131218"/>
              <a:ext cx="101600" cy="518160"/>
            </a:xfrm>
            <a:prstGeom prst="bentConnector2">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23C2679-692E-E24A-9F5F-F16572EB44F4}"/>
              </a:ext>
            </a:extLst>
          </p:cNvPr>
          <p:cNvGrpSpPr/>
          <p:nvPr/>
        </p:nvGrpSpPr>
        <p:grpSpPr>
          <a:xfrm>
            <a:off x="7321006" y="2006809"/>
            <a:ext cx="955040" cy="1534160"/>
            <a:chOff x="6868160" y="2006809"/>
            <a:chExt cx="955040" cy="1534160"/>
          </a:xfrm>
        </p:grpSpPr>
        <p:sp>
          <p:nvSpPr>
            <p:cNvPr id="22" name="Rectangle 21">
              <a:extLst>
                <a:ext uri="{FF2B5EF4-FFF2-40B4-BE49-F238E27FC236}">
                  <a16:creationId xmlns:a16="http://schemas.microsoft.com/office/drawing/2014/main" id="{F6351A21-DDFB-794F-A808-940F929D04CD}"/>
                </a:ext>
              </a:extLst>
            </p:cNvPr>
            <p:cNvSpPr/>
            <p:nvPr/>
          </p:nvSpPr>
          <p:spPr>
            <a:xfrm>
              <a:off x="6868160" y="2006809"/>
              <a:ext cx="193040" cy="1534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BE715D6A-4D2D-7343-A169-ADD432684AC6}"/>
                </a:ext>
              </a:extLst>
            </p:cNvPr>
            <p:cNvSpPr/>
            <p:nvPr/>
          </p:nvSpPr>
          <p:spPr>
            <a:xfrm>
              <a:off x="7132320" y="2316689"/>
              <a:ext cx="65024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2E14601-CA04-C94D-A569-8342E09B4554}"/>
                </a:ext>
              </a:extLst>
            </p:cNvPr>
            <p:cNvSpPr/>
            <p:nvPr/>
          </p:nvSpPr>
          <p:spPr>
            <a:xfrm>
              <a:off x="7091680" y="2834849"/>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E63743EE-8637-2644-96A5-F7AAB4CFB2DC}"/>
                </a:ext>
              </a:extLst>
            </p:cNvPr>
            <p:cNvSpPr/>
            <p:nvPr/>
          </p:nvSpPr>
          <p:spPr>
            <a:xfrm>
              <a:off x="7711440" y="2834849"/>
              <a:ext cx="11176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017C9A1B-04A0-A54D-9B9B-2C9FAAFFDD21}"/>
              </a:ext>
            </a:extLst>
          </p:cNvPr>
          <p:cNvSpPr txBox="1"/>
          <p:nvPr/>
        </p:nvSpPr>
        <p:spPr>
          <a:xfrm>
            <a:off x="7321006" y="1618030"/>
            <a:ext cx="1036320" cy="369332"/>
          </a:xfrm>
          <a:prstGeom prst="rect">
            <a:avLst/>
          </a:prstGeom>
          <a:noFill/>
        </p:spPr>
        <p:txBody>
          <a:bodyPr wrap="square" rtlCol="0">
            <a:spAutoFit/>
          </a:bodyPr>
          <a:lstStyle/>
          <a:p>
            <a:pPr algn="ctr"/>
            <a:r>
              <a:rPr lang="en-US" dirty="0"/>
              <a:t>Figure 1</a:t>
            </a:r>
          </a:p>
        </p:txBody>
      </p:sp>
      <p:sp>
        <p:nvSpPr>
          <p:cNvPr id="43" name="TextBox 42">
            <a:extLst>
              <a:ext uri="{FF2B5EF4-FFF2-40B4-BE49-F238E27FC236}">
                <a16:creationId xmlns:a16="http://schemas.microsoft.com/office/drawing/2014/main" id="{2A0DAF41-F8C7-0348-87FB-2DB45D2EF353}"/>
              </a:ext>
            </a:extLst>
          </p:cNvPr>
          <p:cNvSpPr txBox="1"/>
          <p:nvPr/>
        </p:nvSpPr>
        <p:spPr>
          <a:xfrm>
            <a:off x="7321006" y="4242161"/>
            <a:ext cx="1036320" cy="369332"/>
          </a:xfrm>
          <a:prstGeom prst="rect">
            <a:avLst/>
          </a:prstGeom>
          <a:noFill/>
        </p:spPr>
        <p:txBody>
          <a:bodyPr wrap="square" rtlCol="0">
            <a:spAutoFit/>
          </a:bodyPr>
          <a:lstStyle/>
          <a:p>
            <a:pPr algn="ctr"/>
            <a:r>
              <a:rPr lang="en-US" dirty="0"/>
              <a:t>Figure 2</a:t>
            </a:r>
          </a:p>
        </p:txBody>
      </p:sp>
      <p:sp>
        <p:nvSpPr>
          <p:cNvPr id="6" name="Arc 5">
            <a:extLst>
              <a:ext uri="{FF2B5EF4-FFF2-40B4-BE49-F238E27FC236}">
                <a16:creationId xmlns:a16="http://schemas.microsoft.com/office/drawing/2014/main" id="{C75FE73D-ED81-5645-9B8F-9E21CFC496B4}"/>
              </a:ext>
            </a:extLst>
          </p:cNvPr>
          <p:cNvSpPr/>
          <p:nvPr/>
        </p:nvSpPr>
        <p:spPr>
          <a:xfrm rot="5400000">
            <a:off x="7086869" y="5210234"/>
            <a:ext cx="1109378" cy="1157214"/>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E760D052-F87F-9344-A70F-B9E31634D7AF}"/>
              </a:ext>
            </a:extLst>
          </p:cNvPr>
          <p:cNvSpPr/>
          <p:nvPr/>
        </p:nvSpPr>
        <p:spPr>
          <a:xfrm rot="16200000" flipH="1">
            <a:off x="7629254" y="2586595"/>
            <a:ext cx="1109378" cy="1157214"/>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C03068A7-8B42-1048-BD59-5CD046245572}"/>
              </a:ext>
            </a:extLst>
          </p:cNvPr>
          <p:cNvCxnSpPr>
            <a:cxnSpLocks/>
          </p:cNvCxnSpPr>
          <p:nvPr/>
        </p:nvCxnSpPr>
        <p:spPr>
          <a:xfrm rot="16200000" flipV="1">
            <a:off x="7631612" y="1987362"/>
            <a:ext cx="101600" cy="518160"/>
          </a:xfrm>
          <a:prstGeom prst="bentConnector2">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6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DA1C-259F-4546-B7F4-00C5A0C57584}"/>
              </a:ext>
            </a:extLst>
          </p:cNvPr>
          <p:cNvSpPr>
            <a:spLocks noGrp="1"/>
          </p:cNvSpPr>
          <p:nvPr>
            <p:ph type="title"/>
          </p:nvPr>
        </p:nvSpPr>
        <p:spPr/>
        <p:txBody>
          <a:bodyPr>
            <a:normAutofit/>
          </a:bodyPr>
          <a:lstStyle/>
          <a:p>
            <a:r>
              <a:rPr lang="en-US" dirty="0"/>
              <a:t>WHAT’S Next:  Apply these techniques</a:t>
            </a:r>
          </a:p>
        </p:txBody>
      </p:sp>
      <p:sp>
        <p:nvSpPr>
          <p:cNvPr id="4" name="Footer Placeholder 3">
            <a:extLst>
              <a:ext uri="{FF2B5EF4-FFF2-40B4-BE49-F238E27FC236}">
                <a16:creationId xmlns:a16="http://schemas.microsoft.com/office/drawing/2014/main" id="{BE184E2E-BAD7-3F48-949B-0F9B982B06E2}"/>
              </a:ext>
            </a:extLst>
          </p:cNvPr>
          <p:cNvSpPr>
            <a:spLocks noGrp="1"/>
          </p:cNvSpPr>
          <p:nvPr>
            <p:ph type="ftr" sz="quarter" idx="11"/>
          </p:nvPr>
        </p:nvSpPr>
        <p:spPr/>
        <p:txBody>
          <a:bodyPr/>
          <a:lstStyle/>
          <a:p>
            <a:r>
              <a:rPr lang="en-US"/>
              <a:t>© 2023, FLLTutorials.com. Last Edit 5/29/2023</a:t>
            </a:r>
          </a:p>
        </p:txBody>
      </p:sp>
      <p:pic>
        <p:nvPicPr>
          <p:cNvPr id="5" name="Picture 4" descr="A picture containing toy, child art, indoor, cartoon&#10;&#10;Description automatically generated">
            <a:extLst>
              <a:ext uri="{FF2B5EF4-FFF2-40B4-BE49-F238E27FC236}">
                <a16:creationId xmlns:a16="http://schemas.microsoft.com/office/drawing/2014/main" id="{B005929C-05BD-0BBE-E476-5877DB614E1A}"/>
              </a:ext>
            </a:extLst>
          </p:cNvPr>
          <p:cNvPicPr>
            <a:picLocks noChangeAspect="1"/>
          </p:cNvPicPr>
          <p:nvPr/>
        </p:nvPicPr>
        <p:blipFill rotWithShape="1">
          <a:blip r:embed="rId2">
            <a:extLst>
              <a:ext uri="{28A0092B-C50C-407E-A947-70E740481C1C}">
                <a14:useLocalDpi xmlns:a14="http://schemas.microsoft.com/office/drawing/2010/main" val="0"/>
              </a:ext>
            </a:extLst>
          </a:blip>
          <a:srcRect t="26741"/>
          <a:stretch/>
        </p:blipFill>
        <p:spPr>
          <a:xfrm>
            <a:off x="581192" y="1769423"/>
            <a:ext cx="7772400" cy="4270473"/>
          </a:xfrm>
          <a:prstGeom prst="rect">
            <a:avLst/>
          </a:prstGeom>
        </p:spPr>
      </p:pic>
    </p:spTree>
    <p:extLst>
      <p:ext uri="{BB962C8B-B14F-4D97-AF65-F5344CB8AC3E}">
        <p14:creationId xmlns:p14="http://schemas.microsoft.com/office/powerpoint/2010/main" val="276311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a:t>This tutorial was created by Sanjay </a:t>
            </a:r>
            <a:r>
              <a:rPr lang="en-US" sz="2800" dirty="0" err="1"/>
              <a:t>Seshan</a:t>
            </a:r>
            <a:r>
              <a:rPr lang="en-US" sz="2800" dirty="0"/>
              <a:t> and Arvind </a:t>
            </a:r>
            <a:r>
              <a:rPr lang="en-US" sz="2800" dirty="0" err="1"/>
              <a:t>Seshan</a:t>
            </a:r>
            <a:endParaRPr lang="en-US" sz="2800" dirty="0"/>
          </a:p>
          <a:p>
            <a:pPr marL="342900" indent="-342900">
              <a:buFont typeface="Arial" charset="0"/>
              <a:buChar char="•"/>
            </a:pPr>
            <a:r>
              <a:rPr lang="en-US" sz="2800" dirty="0"/>
              <a:t>More lessons at </a:t>
            </a:r>
            <a:r>
              <a:rPr lang="en-US" sz="2800" dirty="0">
                <a:hlinkClick r:id="rId3"/>
              </a:rPr>
              <a:t>www.ev3lessons.com</a:t>
            </a:r>
            <a:r>
              <a:rPr lang="en-US" sz="2800" dirty="0"/>
              <a:t>, </a:t>
            </a:r>
            <a:r>
              <a:rPr lang="en-US" sz="2800" dirty="0">
                <a:hlinkClick r:id="rId4"/>
              </a:rPr>
              <a:t>www.primelessons.org</a:t>
            </a:r>
            <a:r>
              <a:rPr lang="en-US" sz="2800"/>
              <a:t>, </a:t>
            </a:r>
            <a:r>
              <a:rPr lang="en-US" sz="2800" dirty="0"/>
              <a:t>and </a:t>
            </a:r>
            <a:r>
              <a:rPr lang="en-US" sz="2800" dirty="0">
                <a:hlinkClick r:id="rId5"/>
              </a:rPr>
              <a:t>www.flltutorials.com</a:t>
            </a:r>
            <a:endParaRPr lang="en-US" sz="2800" dirty="0"/>
          </a:p>
          <a:p>
            <a:pPr marL="342900" indent="-342900">
              <a:buFont typeface="Arial" charset="0"/>
              <a:buChar char="•"/>
            </a:pPr>
            <a:endParaRPr lang="en-US" sz="2800"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6"/>
              </a:rPr>
              <a:t>Creative Commons Attribution-</a:t>
            </a:r>
            <a:r>
              <a:rPr kumimoji="0" lang="en-US" altLang="en-US" sz="2000" b="0" i="0" u="none" strike="noStrike" cap="none" normalizeH="0" baseline="0" dirty="0" err="1">
                <a:ln>
                  <a:noFill/>
                </a:ln>
                <a:solidFill>
                  <a:srgbClr val="4374B7"/>
                </a:solidFill>
                <a:effectLst/>
                <a:latin typeface="Helvetica Neue"/>
                <a:hlinkClick r:id="rId6"/>
              </a:rPr>
              <a:t>NonCommercial</a:t>
            </a:r>
            <a:r>
              <a:rPr kumimoji="0" lang="en-US" altLang="en-US" sz="2000" b="0" i="0" u="none" strike="noStrike" cap="none" normalizeH="0" baseline="0" dirty="0">
                <a:ln>
                  <a:noFill/>
                </a:ln>
                <a:solidFill>
                  <a:srgbClr val="4374B7"/>
                </a:solidFill>
                <a:effectLst/>
                <a:latin typeface="Helvetica Neue"/>
                <a:hlinkClick r:id="rId6"/>
              </a:rPr>
              <a:t>-</a:t>
            </a:r>
            <a:r>
              <a:rPr kumimoji="0" lang="en-US" altLang="en-US" sz="2000" b="0" i="0" u="none" strike="noStrike" cap="none" normalizeH="0" baseline="0" dirty="0" err="1">
                <a:ln>
                  <a:noFill/>
                </a:ln>
                <a:solidFill>
                  <a:srgbClr val="4374B7"/>
                </a:solidFill>
                <a:effectLst/>
                <a:latin typeface="Helvetica Neue"/>
                <a:hlinkClick r:id="rId6"/>
              </a:rPr>
              <a:t>ShareAlike</a:t>
            </a:r>
            <a:r>
              <a:rPr kumimoji="0" lang="en-US" altLang="en-US" sz="2000" b="0" i="0" u="none" strike="noStrike" cap="none" normalizeH="0" baseline="0" dirty="0">
                <a:ln>
                  <a:noFill/>
                </a:ln>
                <a:solidFill>
                  <a:srgbClr val="4374B7"/>
                </a:solidFill>
                <a:effectLst/>
                <a:latin typeface="Helvetica Neue"/>
                <a:hlinkClick r:id="rId6"/>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25653</TotalTime>
  <Words>558</Words>
  <Application>Microsoft Macintosh PowerPoint</Application>
  <PresentationFormat>On-screen Show (4:3)</PresentationFormat>
  <Paragraphs>48</Paragraphs>
  <Slides>7</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vt:i4>
      </vt:variant>
    </vt:vector>
  </HeadingPairs>
  <TitlesOfParts>
    <vt:vector size="21"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Lesson 5:  wall following</vt:lpstr>
      <vt:lpstr>What is wall following?</vt:lpstr>
      <vt:lpstr>Staying on a WALL</vt:lpstr>
      <vt:lpstr>Staying on the wall, continued</vt:lpstr>
      <vt:lpstr>MOVING AWAY FROM THE WALL</vt:lpstr>
      <vt:lpstr>WHAT’S Next:  Apply these techniques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231</cp:revision>
  <cp:lastPrinted>2016-08-04T16:20:00Z</cp:lastPrinted>
  <dcterms:created xsi:type="dcterms:W3CDTF">2014-10-28T21:59:38Z</dcterms:created>
  <dcterms:modified xsi:type="dcterms:W3CDTF">2023-05-29T18:28:49Z</dcterms:modified>
</cp:coreProperties>
</file>