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5" r:id="rId1"/>
    <p:sldMasterId id="2147483847" r:id="rId2"/>
    <p:sldMasterId id="2147483859" r:id="rId3"/>
    <p:sldMasterId id="2147483871" r:id="rId4"/>
    <p:sldMasterId id="2147483883" r:id="rId5"/>
    <p:sldMasterId id="2147483895" r:id="rId6"/>
    <p:sldMasterId id="2147483907" r:id="rId7"/>
  </p:sldMasterIdLst>
  <p:notesMasterIdLst>
    <p:notesMasterId r:id="rId17"/>
  </p:notesMasterIdLst>
  <p:handoutMasterIdLst>
    <p:handoutMasterId r:id="rId18"/>
  </p:handoutMasterIdLst>
  <p:sldIdLst>
    <p:sldId id="289" r:id="rId8"/>
    <p:sldId id="290" r:id="rId9"/>
    <p:sldId id="301" r:id="rId10"/>
    <p:sldId id="305" r:id="rId11"/>
    <p:sldId id="306" r:id="rId12"/>
    <p:sldId id="307" r:id="rId13"/>
    <p:sldId id="308" r:id="rId14"/>
    <p:sldId id="303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301" autoAdjust="0"/>
    <p:restoredTop sz="91408"/>
  </p:normalViewPr>
  <p:slideViewPr>
    <p:cSldViewPr snapToGrid="0" snapToObjects="1">
      <p:cViewPr varScale="1">
        <p:scale>
          <a:sx n="106" d="100"/>
          <a:sy n="106" d="100"/>
        </p:scale>
        <p:origin x="18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4B44E-40A3-0E46-B16A-9BF1250A248B}" type="datetimeFigureOut">
              <a:rPr lang="en-US" smtClean="0"/>
              <a:t>5/29/23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F1604-CF25-2840-A4A3-96CDE3604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5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AD16C-2DB4-6642-BAD4-9ED973A087A0}" type="datetimeFigureOut">
              <a:rPr lang="en-US" smtClean="0"/>
              <a:t>5/29/23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BF589-3978-3C45-966B-D7B7A71F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41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F589-3978-3C45-966B-D7B7A71F2A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8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F589-3978-3C45-966B-D7B7A71F2A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07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A118-980D-A646-A795-BC986008F54D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996105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8959041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8923137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15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C5B8-156A-B643-97FA-BBDE806F0BB5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9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792B-8E36-A542-9A2E-01A71415304A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36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2517" y="3427224"/>
            <a:ext cx="6858000" cy="914400"/>
          </a:xfrm>
        </p:spPr>
        <p:txBody>
          <a:bodyPr/>
          <a:lstStyle>
            <a:lvl1pPr marL="0" indent="0" algn="ctr">
              <a:buNone/>
              <a:defRPr b="0" cap="none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C5199-48CF-7B46-8FFB-E0A67F2EC95E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945988" cy="282095"/>
          </a:xfr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4242" y="6341733"/>
            <a:ext cx="5883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8904666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2" descr="EV3Lesson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96" y="400415"/>
            <a:ext cx="7741243" cy="28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02903" y="5741850"/>
            <a:ext cx="8117227" cy="60276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algn="ctr"/>
            <a:r>
              <a:rPr lang="en-US" sz="3200" dirty="0"/>
              <a:t>BEGINNER PROGRAMMING LESSON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8568" y="4119917"/>
            <a:ext cx="496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By Sanjay and Arvind </a:t>
            </a:r>
            <a:r>
              <a:rPr lang="en-US" dirty="0" err="1"/>
              <a:t>Seshan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996105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8959041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923137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43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45474" cy="4373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5888C-551D-7145-B9A8-EC8D80B44A91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7383" y="6376457"/>
            <a:ext cx="627256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24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8AAC2-3792-6840-A8D1-3A6F7C7F61C0}" type="datetime1">
              <a:rPr lang="en-US" smtClean="0"/>
              <a:t>5/29/23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</p:spTree>
    <p:extLst>
      <p:ext uri="{BB962C8B-B14F-4D97-AF65-F5344CB8AC3E}">
        <p14:creationId xmlns:p14="http://schemas.microsoft.com/office/powerpoint/2010/main" val="349407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4800"/>
            <a:ext cx="387752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6923" y="1574800"/>
            <a:ext cx="3815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F358-04D3-614B-8825-78D148C7077A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15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D4214-C042-1143-AE95-8BC179BE6A83}" type="datetime1">
              <a:rPr lang="en-US" smtClean="0"/>
              <a:t>5/29/23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54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E888-0C85-6A4A-9065-04F1D6A5D2BD}" type="datetime1">
              <a:rPr lang="en-US" smtClean="0"/>
              <a:t>5/29/23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9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9EA6-4764-EA41-9E68-4E60AA2C042B}" type="datetime1">
              <a:rPr lang="en-US" smtClean="0"/>
              <a:t>5/29/23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47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1267-8737-B24E-9440-BFE0768D07EB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550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45474" cy="4373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1D50-3ABE-C646-98D3-00A50D52276F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1522" y="6269672"/>
            <a:ext cx="642303" cy="365125"/>
          </a:xfr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03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FC72-F045-6341-9ADC-BB40A6112D75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83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D0CE-56E1-8044-9028-8FAE3C82AEB7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59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6F40-A7A5-104C-85FA-CB3109D81600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7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AA0F8-D991-9B44-94C8-734FA062510E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3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B8BFB-BA99-7C46-AD6A-3332034A9FEA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86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20C8-54F5-3645-B6B8-29719449D7ED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12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BBE9F-09AA-A74A-AEC6-3178708564E3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11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7BD6-73B6-5F4C-B23E-F88887F3C79C}" type="datetime1">
              <a:rPr lang="en-US" smtClean="0"/>
              <a:t>5/29/23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23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22AF-51F4-C244-886D-3E90D1679EF2}" type="datetime1">
              <a:rPr lang="en-US" smtClean="0"/>
              <a:t>5/29/23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25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8134-9701-9F46-8F23-FCEF4DD03CCA}" type="datetime1">
              <a:rPr lang="en-US" smtClean="0"/>
              <a:t>5/29/23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9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213CF-5C37-E64C-A1C8-40DC8EA16953}" type="datetime1">
              <a:rPr lang="en-US" smtClean="0"/>
              <a:t>5/29/23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</p:spTree>
    <p:extLst>
      <p:ext uri="{BB962C8B-B14F-4D97-AF65-F5344CB8AC3E}">
        <p14:creationId xmlns:p14="http://schemas.microsoft.com/office/powerpoint/2010/main" val="80061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24A45-798A-8741-890A-CFF8428E1143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46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0AC7-2E48-7140-8E11-4D72ADBF6A27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96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5BF8-66D3-0F44-868D-9014D59399A3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33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8755F-9A84-3743-BB26-A4665670BF2E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97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2C5-8A53-2444-B400-A7393F09E3FB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96105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59041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3137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996105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959041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8923137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32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45474" cy="4373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2811-7B43-F84F-BE9D-94C74E15DFBA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1522" y="6269672"/>
            <a:ext cx="642303" cy="365125"/>
          </a:xfr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2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F0D38-3105-F141-86CC-87836E308CCE}" type="datetime1">
              <a:rPr lang="en-US" smtClean="0"/>
              <a:t>5/29/23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</p:spTree>
    <p:extLst>
      <p:ext uri="{BB962C8B-B14F-4D97-AF65-F5344CB8AC3E}">
        <p14:creationId xmlns:p14="http://schemas.microsoft.com/office/powerpoint/2010/main" val="435518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4800"/>
            <a:ext cx="387752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6923" y="1574800"/>
            <a:ext cx="3815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AD75-3277-F844-872D-391A21E17EC4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93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61A3-ABE5-9F4A-BF64-7BD91DB3C378}" type="datetime1">
              <a:rPr lang="en-US" smtClean="0"/>
              <a:t>5/29/23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22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E065-4339-BE47-B5B7-C3766FCBBBF6}" type="datetime1">
              <a:rPr lang="en-US" smtClean="0"/>
              <a:t>5/29/23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02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4800"/>
            <a:ext cx="387752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6923" y="1574800"/>
            <a:ext cx="3815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39540-101B-284D-965C-67B982AAF989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217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5764-A65F-E54C-B3AB-1F784521B817}" type="datetime1">
              <a:rPr lang="en-US" smtClean="0"/>
              <a:t>5/29/23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73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33B28-BE34-8646-A437-1B0160478560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1254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B24E2-1006-F843-B53F-8CB564B2A07E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0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A4672-0A00-AD40-82AE-62283F4E3D2F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11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1008-9E2E-6646-9ACF-7F3989EBDE7C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23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2517" y="3427224"/>
            <a:ext cx="6858000" cy="914400"/>
          </a:xfrm>
        </p:spPr>
        <p:txBody>
          <a:bodyPr/>
          <a:lstStyle>
            <a:lvl1pPr marL="0" indent="0" algn="ctr">
              <a:buNone/>
              <a:defRPr b="0" cap="none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5B87-B877-1449-A79C-A73E3D9FB393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945988" cy="282095"/>
          </a:xfr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4242" y="6341733"/>
            <a:ext cx="5883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8904666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02903" y="5741850"/>
            <a:ext cx="8117227" cy="60276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algn="ctr"/>
            <a:r>
              <a:rPr lang="en-US" sz="3200" dirty="0"/>
              <a:t>BEGINNER PROGRAMMING LESSON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8568" y="4119917"/>
            <a:ext cx="496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By Sanjay and Arvind </a:t>
            </a:r>
            <a:r>
              <a:rPr lang="en-US" dirty="0" err="1"/>
              <a:t>Seshan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996105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959041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923137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06" y="2895600"/>
            <a:ext cx="147895" cy="3962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520" y="0"/>
            <a:ext cx="184958" cy="2895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4770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2" name="Picture 2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3F2940E-D6B0-4889-82D3-031E7DE99E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5" y="88749"/>
            <a:ext cx="8277216" cy="303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20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45474" cy="4373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4D69-B942-6341-81DB-D4C775052DFA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7383" y="6376457"/>
            <a:ext cx="627256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432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C5340-C636-0345-8E7A-3CDA3C88CD43}" type="datetime1">
              <a:rPr lang="en-US" smtClean="0"/>
              <a:t>5/29/23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</p:spTree>
    <p:extLst>
      <p:ext uri="{BB962C8B-B14F-4D97-AF65-F5344CB8AC3E}">
        <p14:creationId xmlns:p14="http://schemas.microsoft.com/office/powerpoint/2010/main" val="1272291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4800"/>
            <a:ext cx="387752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6923" y="1574800"/>
            <a:ext cx="3815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E464-0588-5448-96BD-F3A404880113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907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2A288-947E-4D4D-AA7F-B63032AA3130}" type="datetime1">
              <a:rPr lang="en-US" smtClean="0"/>
              <a:t>5/29/23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6A59-E128-F14B-8AE8-561329A5A74F}" type="datetime1">
              <a:rPr lang="en-US" smtClean="0"/>
              <a:t>5/29/23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606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DF80-B094-4B4C-A733-E0AD10CB99A6}" type="datetime1">
              <a:rPr lang="en-US" smtClean="0"/>
              <a:t>5/29/23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55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01F1-737C-A946-97AD-8B8D42F5FF54}" type="datetime1">
              <a:rPr lang="en-US" smtClean="0"/>
              <a:t>5/29/23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99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7F2E-50AD-FC43-AE3D-454DD8BA0026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322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0419-7E9F-614B-8924-805D529366B5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17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02B4-48A5-5646-8FB7-5D28D37723C8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891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E7FE-DBAC-5B4A-A560-3493DFBF7854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300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DA34-4DCC-2A49-8BB9-4931D04B78A8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125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228E6-2F06-374C-8A66-264D7472D679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5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72B7D-AB8A-1D4B-A8AB-51C059CAAD79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347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B317-488F-1D44-A8D2-5EDD823B6010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5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B1D1-9889-154B-BE57-FB012102EE48}" type="datetime1">
              <a:rPr lang="en-US" smtClean="0"/>
              <a:t>5/29/23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45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06DD-370D-C346-8F16-589663E76A05}" type="datetime1">
              <a:rPr lang="en-US" smtClean="0"/>
              <a:t>5/29/23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136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20EE8-C784-5B45-AF53-45D039FA23D8}" type="datetime1">
              <a:rPr lang="en-US" smtClean="0"/>
              <a:t>5/29/23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958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00AE-62D4-BC4C-99F5-4E74AAF552EA}" type="datetime1">
              <a:rPr lang="en-US" smtClean="0"/>
              <a:t>5/29/23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518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378D-B5BD-404A-BDE6-541A913C1081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524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AA16-017F-624D-93B4-A2A87F2D675B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69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CBBE6-342C-C846-AF1A-61833816514B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484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B3FCC-7B4E-3841-B5E3-D62E7E72D765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0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563880"/>
            <a:ext cx="8240108" cy="5682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2" y="3936453"/>
            <a:ext cx="7989752" cy="1033133"/>
          </a:xfrm>
          <a:ln>
            <a:noFill/>
          </a:ln>
          <a:effectLst/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5175772"/>
            <a:ext cx="7989752" cy="590321"/>
          </a:xfrm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543F2D4-7355-5F45-944A-C51B26E9925A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B45051-E032-1249-AC8B-C5EB1B15F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563880"/>
            <a:ext cx="8488680" cy="29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534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8181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967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91" y="1505583"/>
            <a:ext cx="8238707" cy="4353215"/>
          </a:xfrm>
        </p:spPr>
        <p:txBody>
          <a:bodyPr anchor="t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E510904-FE82-B349-843E-834D82D5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59327" y="6392242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036D56E-BE6B-DC4F-B49C-44EB64625BB7}" type="datetime1">
              <a:rPr lang="en-US" smtClean="0"/>
              <a:t>5/29/23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48965D5-4E22-4D4C-B0D3-4AEC7008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 FLLTutorials.com. Last edit 5/29/2023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AB5AFF-5E76-4041-B3D5-669547C0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0476" y="6392242"/>
            <a:ext cx="77046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362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2362C45-CC3C-1C41-89EF-9E39AB823873}"/>
              </a:ext>
            </a:extLst>
          </p:cNvPr>
          <p:cNvSpPr txBox="1">
            <a:spLocks/>
          </p:cNvSpPr>
          <p:nvPr/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Last Edit: </a:t>
            </a:r>
            <a:fld id="{B61BEF0D-F0BB-DE4B-95CE-6DB70DBA9567}" type="datetimeFigureOut">
              <a:rPr lang="en-US" smtClean="0"/>
              <a:pPr/>
              <a:t>5/29/23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9E8FBED-B055-2A4A-8E32-9CB6B48C25B3}"/>
              </a:ext>
            </a:extLst>
          </p:cNvPr>
          <p:cNvSpPr txBox="1">
            <a:spLocks/>
          </p:cNvSpPr>
          <p:nvPr/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2018, FLL TUTORIALS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A884034-3EBB-704E-AFCD-9611BBBEBA37}"/>
              </a:ext>
            </a:extLst>
          </p:cNvPr>
          <p:cNvSpPr txBox="1">
            <a:spLocks/>
          </p:cNvSpPr>
          <p:nvPr/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20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2F03-9C62-FE4F-8653-7E6026919427}" type="datetime1">
              <a:rPr lang="en-US" smtClean="0"/>
              <a:t>5/29/23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76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44E8BE6C-75F6-944A-ABF0-91C7E7513692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38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8140A92D-2A6D-B84B-B1E7-E63B5C515B55}" type="datetime1">
              <a:rPr lang="en-US" smtClean="0"/>
              <a:t>5/29/23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130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88DC87A1-6670-BC45-A98C-3AA47979C0FA}" type="datetime1">
              <a:rPr lang="en-US" smtClean="0"/>
              <a:t>5/29/23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461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1C8F0E5E-2FC3-9947-8BDE-CD457F36C7BE}" type="datetime1">
              <a:rPr lang="en-US" smtClean="0"/>
              <a:t>5/29/23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214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B54727F-C26A-CA4D-843F-CE1F654E2D2E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47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ABC3B0C3-2ECA-7641-8285-D1ED2421D474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83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9E980BA9-E292-B941-9DD0-79D2861271D3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185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F5A5E02-2658-DF43-814F-68326CBA9690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22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FAC8-6148-DE40-8C2F-1A162948E817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941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6092-8E87-894B-9C30-659BD9C752EF}" type="datetime1">
              <a:rPr lang="en-US" smtClean="0"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2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CCE6962-9525-2641-A3D0-F0FE5C8F48BF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912380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6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1049BD5-FF00-304D-87F4-982A51DA6980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FLLTutorials.com. Last edit 5/29/2023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904666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 userDrawn="1"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8912380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0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2C941-3F39-854B-8F49-B8FF53B443CB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6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054DC6A-5BF8-C040-BFB4-1B5D8A21CFDA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7523" y="6354445"/>
            <a:ext cx="703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12380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8996106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912380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C1F8F7E-3820-E842-A748-CE988EA6B488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FLLTutorials.com. Last edit 5/29/2023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7026" y="6358106"/>
            <a:ext cx="666974" cy="365125"/>
          </a:xfrm>
          <a:prstGeom prst="rect">
            <a:avLst/>
          </a:prstGeom>
        </p:spPr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96105" y="2895600"/>
            <a:ext cx="147895" cy="3962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959042" y="0"/>
            <a:ext cx="184958" cy="289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17192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06" y="2895600"/>
            <a:ext cx="147895" cy="3962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20" y="0"/>
            <a:ext cx="184958" cy="2895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4770" y="0"/>
            <a:ext cx="9144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1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52C94-EBDE-3440-ACD3-26136B84D0EA}" type="datetime1">
              <a:rPr lang="en-US" smtClean="0"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2023 FLLTutorials.com. Last edit 5/29/2023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2E464-3EB8-43C8-8768-9E2AD4F49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5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AAE8D72-8133-BD4C-9ABB-B6CCBBAC2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1588DCB-C477-CD45-956E-4C0BAAF214E3}" type="datetime1">
              <a:rPr lang="en-US" smtClean="0"/>
              <a:t>5/29/23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B9BFBD-8489-AA40-9E3F-B3F63A8BD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 FLLTutorials.com. Last edit 5/29/2023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04709EF-0344-434E-8D31-15D41ADEE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3lessons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2.png"/><Relationship Id="rId5" Type="http://schemas.openxmlformats.org/officeDocument/2006/relationships/hyperlink" Target="http://creativecommons.org/licenses/by-nc-sa/4.0/" TargetMode="External"/><Relationship Id="rId4" Type="http://schemas.openxmlformats.org/officeDocument/2006/relationships/hyperlink" Target="http://www.flltutorial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1192" y="4029051"/>
            <a:ext cx="7989752" cy="10331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Lesson 2: </a:t>
            </a:r>
            <a:br>
              <a:rPr lang="en-US" dirty="0"/>
            </a:br>
            <a:r>
              <a:rPr lang="en-US" dirty="0"/>
              <a:t>Building a robot that </a:t>
            </a:r>
            <a:br>
              <a:rPr lang="en-US" dirty="0"/>
            </a:br>
            <a:r>
              <a:rPr lang="en-US" dirty="0"/>
              <a:t>navigates well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Seshan brothers</a:t>
            </a:r>
          </a:p>
        </p:txBody>
      </p:sp>
    </p:spTree>
    <p:extLst>
      <p:ext uri="{BB962C8B-B14F-4D97-AF65-F5344CB8AC3E}">
        <p14:creationId xmlns:p14="http://schemas.microsoft.com/office/powerpoint/2010/main" val="60195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96796"/>
          </a:xfrm>
        </p:spPr>
        <p:txBody>
          <a:bodyPr/>
          <a:lstStyle/>
          <a:p>
            <a:r>
              <a:rPr lang="en-US" dirty="0"/>
              <a:t>What features do you need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91" y="1505583"/>
            <a:ext cx="8238707" cy="4353215"/>
          </a:xfrm>
        </p:spPr>
        <p:txBody>
          <a:bodyPr>
            <a:normAutofit/>
          </a:bodyPr>
          <a:lstStyle/>
          <a:p>
            <a:r>
              <a:rPr lang="en-US" dirty="0"/>
              <a:t>To navigate well, you will need a robot with features that allow you to navigate well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</p:spPr>
        <p:txBody>
          <a:bodyPr/>
          <a:lstStyle/>
          <a:p>
            <a:r>
              <a:rPr lang="en-US"/>
              <a:t>© 2023 FLLTutorials.com. Last edit 5/29/2023</a:t>
            </a:r>
            <a:endParaRPr lang="en-US" dirty="0"/>
          </a:p>
        </p:txBody>
      </p:sp>
      <p:pic>
        <p:nvPicPr>
          <p:cNvPr id="9" name="Picture 8" descr="A picture containing cake, LEGO, toy&#10;&#10;Description automatically generated">
            <a:extLst>
              <a:ext uri="{FF2B5EF4-FFF2-40B4-BE49-F238E27FC236}">
                <a16:creationId xmlns:a16="http://schemas.microsoft.com/office/drawing/2014/main" id="{8045070D-2282-6E6D-2DD5-A4CDA262D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5" r="18017"/>
          <a:stretch/>
        </p:blipFill>
        <p:spPr>
          <a:xfrm>
            <a:off x="2685606" y="3051516"/>
            <a:ext cx="3522688" cy="280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12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96796"/>
          </a:xfrm>
        </p:spPr>
        <p:txBody>
          <a:bodyPr/>
          <a:lstStyle/>
          <a:p>
            <a:r>
              <a:rPr lang="en-US" dirty="0"/>
              <a:t>Navigating reliably in FIRST LEGO League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91" y="1505583"/>
            <a:ext cx="8238707" cy="435321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Good navigation will use </a:t>
            </a:r>
            <a:br>
              <a:rPr lang="en-US" dirty="0"/>
            </a:br>
            <a:r>
              <a:rPr lang="en-US" dirty="0"/>
              <a:t>some or all of these </a:t>
            </a:r>
            <a:br>
              <a:rPr lang="en-US" dirty="0"/>
            </a:br>
            <a:r>
              <a:rPr lang="en-US" dirty="0"/>
              <a:t>techniques</a:t>
            </a:r>
          </a:p>
          <a:p>
            <a:pPr lvl="1"/>
            <a:r>
              <a:rPr lang="en-US" dirty="0"/>
              <a:t>Move straight for a distance</a:t>
            </a:r>
          </a:p>
          <a:p>
            <a:pPr lvl="1"/>
            <a:r>
              <a:rPr lang="en-US" dirty="0"/>
              <a:t>Turning robot by degrees</a:t>
            </a:r>
          </a:p>
          <a:p>
            <a:pPr lvl="1"/>
            <a:r>
              <a:rPr lang="en-US" dirty="0"/>
              <a:t>Aligning in Launch</a:t>
            </a:r>
          </a:p>
          <a:p>
            <a:pPr lvl="1"/>
            <a:r>
              <a:rPr lang="en-US" dirty="0"/>
              <a:t>Wall follow</a:t>
            </a:r>
          </a:p>
          <a:p>
            <a:pPr lvl="1"/>
            <a:r>
              <a:rPr lang="en-US" dirty="0"/>
              <a:t>Aligning on lines</a:t>
            </a:r>
          </a:p>
          <a:p>
            <a:pPr lvl="1"/>
            <a:r>
              <a:rPr lang="en-US" dirty="0"/>
              <a:t>Aligning on walls</a:t>
            </a:r>
          </a:p>
          <a:p>
            <a:pPr lvl="1"/>
            <a:r>
              <a:rPr lang="en-US" dirty="0"/>
              <a:t>Aligning on mission models</a:t>
            </a:r>
          </a:p>
          <a:p>
            <a:pPr lvl="1"/>
            <a:r>
              <a:rPr lang="en-US" dirty="0"/>
              <a:t>Line following</a:t>
            </a:r>
          </a:p>
          <a:p>
            <a:r>
              <a:rPr lang="en-US" dirty="0"/>
              <a:t>Each of these techniques requires that your robot design to have specific features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</p:spPr>
        <p:txBody>
          <a:bodyPr/>
          <a:lstStyle/>
          <a:p>
            <a:r>
              <a:rPr lang="en-US"/>
              <a:t>© 2023 FLLTutorials.com. Last edit 5/29/2023</a:t>
            </a:r>
            <a:endParaRPr lang="en-US" dirty="0"/>
          </a:p>
        </p:txBody>
      </p:sp>
      <p:pic>
        <p:nvPicPr>
          <p:cNvPr id="7" name="Picture 6" descr="A close up of a board&#10;&#10;Description automatically generated with low confidence">
            <a:extLst>
              <a:ext uri="{FF2B5EF4-FFF2-40B4-BE49-F238E27FC236}">
                <a16:creationId xmlns:a16="http://schemas.microsoft.com/office/drawing/2014/main" id="{CC319240-0AB8-94A6-D514-109977BB4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r="6682"/>
          <a:stretch/>
        </p:blipFill>
        <p:spPr>
          <a:xfrm>
            <a:off x="3996176" y="2090057"/>
            <a:ext cx="4686578" cy="25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0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B3CAB-FA1E-4545-85B3-129291DA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96796"/>
          </a:xfrm>
        </p:spPr>
        <p:txBody>
          <a:bodyPr/>
          <a:lstStyle/>
          <a:p>
            <a:r>
              <a:rPr lang="en-US" dirty="0"/>
              <a:t>SOME Key Robot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7EF5D-6432-344A-9188-90FF93D9D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91" y="1505583"/>
            <a:ext cx="8238707" cy="435321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Outer walls</a:t>
            </a:r>
          </a:p>
          <a:p>
            <a:pPr lvl="1"/>
            <a:r>
              <a:rPr lang="en-US" dirty="0"/>
              <a:t>Makes it possible to align on flat surfaces (walls and mission models)</a:t>
            </a:r>
          </a:p>
          <a:p>
            <a:pPr lvl="1"/>
            <a:r>
              <a:rPr lang="en-US" dirty="0"/>
              <a:t>Keeps wheels well supported </a:t>
            </a:r>
            <a:r>
              <a:rPr lang="en-US" dirty="0">
                <a:sym typeface="Wingdings" pitchFamily="2" charset="2"/>
              </a:rPr>
              <a:t> improves accuracy of moving straight and turns</a:t>
            </a:r>
            <a:endParaRPr lang="en-US" dirty="0"/>
          </a:p>
          <a:p>
            <a:r>
              <a:rPr lang="en-US" dirty="0"/>
              <a:t>Two color sensors that are aligned but separated by some distance</a:t>
            </a:r>
          </a:p>
          <a:p>
            <a:pPr lvl="1"/>
            <a:r>
              <a:rPr lang="en-US" dirty="0"/>
              <a:t>Makes it possible to align on lines</a:t>
            </a:r>
          </a:p>
          <a:p>
            <a:r>
              <a:rPr lang="en-US" dirty="0"/>
              <a:t>Color sensors that are “in front” of the drive wheels</a:t>
            </a:r>
          </a:p>
          <a:p>
            <a:pPr lvl="1"/>
            <a:r>
              <a:rPr lang="en-US" dirty="0"/>
              <a:t>Makes it possible to line follow</a:t>
            </a:r>
          </a:p>
          <a:p>
            <a:r>
              <a:rPr lang="en-US" dirty="0"/>
              <a:t>Wall-riding wheels</a:t>
            </a:r>
          </a:p>
          <a:p>
            <a:pPr lvl="1"/>
            <a:r>
              <a:rPr lang="en-US" dirty="0"/>
              <a:t>The quality of the walls in contests can vary greatly (different textures, wood knots, holes, etc.). Wheels improves the ability to wall follow and align on walls</a:t>
            </a:r>
          </a:p>
          <a:p>
            <a:r>
              <a:rPr lang="en-US" dirty="0"/>
              <a:t>While every team’s robot should be different, most successful designs have the above features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FB32E-F2A8-C64D-B14C-586792DF6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</p:spTree>
    <p:extLst>
      <p:ext uri="{BB962C8B-B14F-4D97-AF65-F5344CB8AC3E}">
        <p14:creationId xmlns:p14="http://schemas.microsoft.com/office/powerpoint/2010/main" val="155563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0A9B-C7D5-D54A-B05D-315A2575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96796"/>
          </a:xfrm>
        </p:spPr>
        <p:txBody>
          <a:bodyPr/>
          <a:lstStyle/>
          <a:p>
            <a:r>
              <a:rPr lang="en-US" dirty="0" err="1"/>
              <a:t>Droidbot</a:t>
            </a:r>
            <a:r>
              <a:rPr lang="en-US" dirty="0"/>
              <a:t> Model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DE15D-4C4F-5E4B-B526-01C6E4AB3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91" y="1505583"/>
            <a:ext cx="8238707" cy="4353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This robot has the key features for good navigation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DE86E-EAD9-E545-A672-3A50B9E5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BF9B0-5687-5449-A749-443766077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297" y="2455236"/>
            <a:ext cx="3971391" cy="2978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7A7B58-2151-8E47-93E0-18C9F75C9474}"/>
              </a:ext>
            </a:extLst>
          </p:cNvPr>
          <p:cNvSpPr txBox="1"/>
          <p:nvPr/>
        </p:nvSpPr>
        <p:spPr>
          <a:xfrm>
            <a:off x="6701688" y="3875803"/>
            <a:ext cx="1503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Outer walls that support wheels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AE277D-4AD0-EF44-951F-10B3BBA3C329}"/>
              </a:ext>
            </a:extLst>
          </p:cNvPr>
          <p:cNvSpPr txBox="1"/>
          <p:nvPr/>
        </p:nvSpPr>
        <p:spPr>
          <a:xfrm>
            <a:off x="388417" y="4638928"/>
            <a:ext cx="234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Wall riding wheels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DE8016-DC38-3D46-A9F2-49A34202BB8A}"/>
              </a:ext>
            </a:extLst>
          </p:cNvPr>
          <p:cNvSpPr txBox="1"/>
          <p:nvPr/>
        </p:nvSpPr>
        <p:spPr>
          <a:xfrm>
            <a:off x="105201" y="3229472"/>
            <a:ext cx="262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Two well-separated, aligned color sensors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B5D90-E5AE-A44D-8054-0EED312B2D18}"/>
              </a:ext>
            </a:extLst>
          </p:cNvPr>
          <p:cNvSpPr txBox="1"/>
          <p:nvPr/>
        </p:nvSpPr>
        <p:spPr>
          <a:xfrm>
            <a:off x="4796327" y="5690768"/>
            <a:ext cx="236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Color sensors well in front of driving wheels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25548C-65CD-7643-A950-F9D1ACBBAB9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730297" y="3552638"/>
            <a:ext cx="866639" cy="1816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440369-5606-2746-A8A4-B728FA40538A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730297" y="3552638"/>
            <a:ext cx="1615126" cy="8482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2DDE965-AE64-024C-A259-858BA1D8C79B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5900414" y="4245136"/>
            <a:ext cx="801274" cy="92332"/>
          </a:xfrm>
          <a:prstGeom prst="straightConnector1">
            <a:avLst/>
          </a:prstGeom>
          <a:ln w="57150">
            <a:solidFill>
              <a:srgbClr val="FF8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EED685E-D8BE-6046-9553-484CE137D3C1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730297" y="4823594"/>
            <a:ext cx="1493750" cy="8106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E3AF6A-90C5-1443-9A89-FE8AF3916A8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730297" y="4183610"/>
            <a:ext cx="660270" cy="63998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id="{F9AD53F8-0071-8F45-B192-E55EF4657963}"/>
              </a:ext>
            </a:extLst>
          </p:cNvPr>
          <p:cNvSpPr/>
          <p:nvPr/>
        </p:nvSpPr>
        <p:spPr>
          <a:xfrm rot="4207986">
            <a:off x="5053695" y="4389484"/>
            <a:ext cx="396510" cy="1235721"/>
          </a:xfrm>
          <a:prstGeom prst="rightBrac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152BC9-7333-9149-BC85-0AB7501585C7}"/>
              </a:ext>
            </a:extLst>
          </p:cNvPr>
          <p:cNvCxnSpPr>
            <a:cxnSpLocks/>
            <a:stCxn id="9" idx="0"/>
            <a:endCxn id="30" idx="1"/>
          </p:cNvCxnSpPr>
          <p:nvPr/>
        </p:nvCxnSpPr>
        <p:spPr>
          <a:xfrm flipH="1" flipV="1">
            <a:off x="5319324" y="5193800"/>
            <a:ext cx="661769" cy="496968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3FD43D-A509-9549-B873-1E0846CF4C9B}"/>
              </a:ext>
            </a:extLst>
          </p:cNvPr>
          <p:cNvSpPr txBox="1"/>
          <p:nvPr/>
        </p:nvSpPr>
        <p:spPr>
          <a:xfrm>
            <a:off x="6732099" y="2428005"/>
            <a:ext cx="1924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center of gravity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856C2-7FC0-234D-BE26-B23AA2A5DAF0}"/>
              </a:ext>
            </a:extLst>
          </p:cNvPr>
          <p:cNvSpPr txBox="1"/>
          <p:nvPr/>
        </p:nvSpPr>
        <p:spPr>
          <a:xfrm>
            <a:off x="7306848" y="4871370"/>
            <a:ext cx="1569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Level construction – notice caster is level with drive wheels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D22D45-DCE3-BF4E-A583-968131456DE1}"/>
              </a:ext>
            </a:extLst>
          </p:cNvPr>
          <p:cNvSpPr txBox="1"/>
          <p:nvPr/>
        </p:nvSpPr>
        <p:spPr>
          <a:xfrm>
            <a:off x="351509" y="2177163"/>
            <a:ext cx="213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** Shielding of color sensors is not needed in practice. See lesson on color sensor placement.</a:t>
            </a:r>
          </a:p>
        </p:txBody>
      </p:sp>
    </p:spTree>
    <p:extLst>
      <p:ext uri="{BB962C8B-B14F-4D97-AF65-F5344CB8AC3E}">
        <p14:creationId xmlns:p14="http://schemas.microsoft.com/office/powerpoint/2010/main" val="1851041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B568A-E7D6-644E-96CB-C29747718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96796"/>
          </a:xfrm>
        </p:spPr>
        <p:txBody>
          <a:bodyPr/>
          <a:lstStyle/>
          <a:p>
            <a:r>
              <a:rPr lang="en-US" dirty="0"/>
              <a:t>Additional features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3CBCC-5BD0-1347-9113-EDCA5830C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91" y="1505583"/>
            <a:ext cx="8238707" cy="4353215"/>
          </a:xfrm>
        </p:spPr>
        <p:txBody>
          <a:bodyPr>
            <a:normAutofit/>
          </a:bodyPr>
          <a:lstStyle/>
          <a:p>
            <a:r>
              <a:rPr lang="en-US" sz="2000" dirty="0"/>
              <a:t>Quick, inter-changeable attachments that let you complete missions on many sides of the robot</a:t>
            </a:r>
          </a:p>
          <a:p>
            <a:r>
              <a:rPr lang="en-US" sz="2000" dirty="0"/>
              <a:t>Adding the attachment should not cause weight distribution issues on the robot</a:t>
            </a:r>
          </a:p>
          <a:p>
            <a:r>
              <a:rPr lang="en-US" sz="2000" dirty="0"/>
              <a:t>Can be made with minimal parts – </a:t>
            </a:r>
            <a:r>
              <a:rPr lang="en-US" sz="2000" dirty="0" err="1"/>
              <a:t>DroidBot</a:t>
            </a:r>
            <a:r>
              <a:rPr lang="en-US" sz="2000" dirty="0"/>
              <a:t> Model C is made with a single kit plus just 2 additional parts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8E004-6CBF-F848-BF29-032A9F27C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3F243-3C87-B94B-AA15-0091F5FCF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5" y="4179004"/>
            <a:ext cx="2986759" cy="2208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F31660-0424-484A-9517-45BC812E8B6E}"/>
              </a:ext>
            </a:extLst>
          </p:cNvPr>
          <p:cNvSpPr txBox="1"/>
          <p:nvPr/>
        </p:nvSpPr>
        <p:spPr>
          <a:xfrm>
            <a:off x="3461881" y="4369031"/>
            <a:ext cx="1267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Pulley wheels added to motors for easy attachments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B264F-11E6-7248-A423-F87BC5D55A28}"/>
              </a:ext>
            </a:extLst>
          </p:cNvPr>
          <p:cNvSpPr txBox="1"/>
          <p:nvPr/>
        </p:nvSpPr>
        <p:spPr>
          <a:xfrm>
            <a:off x="7180571" y="4369031"/>
            <a:ext cx="16524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Pulley wheels and pegs on attachment connect quickly to motors on the robot.  This attachment slides into </a:t>
            </a:r>
            <a:r>
              <a:rPr lang="en-US" sz="1400" dirty="0" err="1"/>
              <a:t>DroidBot</a:t>
            </a:r>
            <a:r>
              <a:rPr lang="en-US" sz="1400" dirty="0"/>
              <a:t> Model 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095251-7324-6840-9751-5B6C33FE7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444" y="4060585"/>
            <a:ext cx="2714381" cy="243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89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AC10B-6C83-57D1-B169-8DAB16E9A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96796"/>
          </a:xfrm>
        </p:spPr>
        <p:txBody>
          <a:bodyPr/>
          <a:lstStyle/>
          <a:p>
            <a:r>
              <a:rPr lang="en-US" dirty="0"/>
              <a:t>SIMILAR FEATURES ON DROID BOT E</a:t>
            </a:r>
          </a:p>
        </p:txBody>
      </p:sp>
      <p:pic>
        <p:nvPicPr>
          <p:cNvPr id="8" name="Content Placeholder 7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E75BDE45-0235-601B-D78C-37465A24B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2" y="1473702"/>
            <a:ext cx="4354513" cy="435451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1CDCF-3792-ED24-A89D-8B8049D4C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8CE94565-E101-F7CD-5D9E-8D5F8366F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784" y="2630830"/>
            <a:ext cx="4189621" cy="20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127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BD3B-40A4-FC4A-BC39-616C1A9D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96796"/>
          </a:xfrm>
        </p:spPr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238C2-21FF-634E-BE9F-80A3E9E0E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91" y="1505583"/>
            <a:ext cx="8238707" cy="4353215"/>
          </a:xfrm>
        </p:spPr>
        <p:txBody>
          <a:bodyPr>
            <a:normAutofit/>
          </a:bodyPr>
          <a:lstStyle/>
          <a:p>
            <a:r>
              <a:rPr lang="en-US" dirty="0"/>
              <a:t>As you build your team’s robot, take these features into consideration</a:t>
            </a:r>
          </a:p>
          <a:p>
            <a:r>
              <a:rPr lang="en-US" dirty="0"/>
              <a:t>There are some alternative designs available on </a:t>
            </a:r>
            <a:r>
              <a:rPr lang="en-US" dirty="0" err="1"/>
              <a:t>FLLTutorials.com</a:t>
            </a:r>
            <a:r>
              <a:rPr lang="en-US" dirty="0"/>
              <a:t>, </a:t>
            </a:r>
            <a:r>
              <a:rPr lang="en-US" dirty="0" err="1"/>
              <a:t>PrimeLessons.org</a:t>
            </a:r>
            <a:r>
              <a:rPr lang="en-US" dirty="0"/>
              <a:t> and EV3Lessons.com that you can try and learn from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9150F-DBF5-7847-99CC-4B800B998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</p:spTree>
    <p:extLst>
      <p:ext uri="{BB962C8B-B14F-4D97-AF65-F5344CB8AC3E}">
        <p14:creationId xmlns:p14="http://schemas.microsoft.com/office/powerpoint/2010/main" val="4170368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96796"/>
          </a:xfrm>
        </p:spPr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91" y="1505583"/>
            <a:ext cx="8238707" cy="4353215"/>
          </a:xfrm>
        </p:spPr>
        <p:txBody>
          <a:bodyPr>
            <a:normAutofit/>
          </a:bodyPr>
          <a:lstStyle/>
          <a:p>
            <a:r>
              <a:rPr lang="en-US" dirty="0"/>
              <a:t>This tutorial was created by Sanjay </a:t>
            </a:r>
            <a:r>
              <a:rPr lang="en-US" dirty="0" err="1"/>
              <a:t>Seshan</a:t>
            </a:r>
            <a:r>
              <a:rPr lang="en-US" dirty="0"/>
              <a:t> and Arvind </a:t>
            </a:r>
            <a:r>
              <a:rPr lang="en-US" dirty="0" err="1"/>
              <a:t>Seshan</a:t>
            </a:r>
            <a:endParaRPr lang="en-US" dirty="0"/>
          </a:p>
          <a:p>
            <a:r>
              <a:rPr lang="en-US" dirty="0"/>
              <a:t>More lessons at </a:t>
            </a:r>
            <a:r>
              <a:rPr lang="en-US" dirty="0">
                <a:hlinkClick r:id="rId3"/>
              </a:rPr>
              <a:t>www.ev3lessons.com</a:t>
            </a:r>
            <a:r>
              <a:rPr lang="en-US" dirty="0"/>
              <a:t> and </a:t>
            </a:r>
            <a:r>
              <a:rPr lang="en-US" dirty="0">
                <a:hlinkClick r:id="rId4"/>
              </a:rPr>
              <a:t>www.flltutorials.com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</p:spPr>
        <p:txBody>
          <a:bodyPr/>
          <a:lstStyle/>
          <a:p>
            <a:r>
              <a:rPr lang="en-US"/>
              <a:t>© 2023 FLLTutorials.com. Last edit 5/29/2023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199" y="5391957"/>
            <a:ext cx="7913347" cy="9233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</a:rPr>
              <a:t>                         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This work is licensed under a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5"/>
              </a:rPr>
              <a:t>Creative Commons Attribution-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5"/>
              </a:rPr>
              <a:t>NonCommercial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5"/>
              </a:rPr>
              <a:t>-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5"/>
              </a:rPr>
              <a:t>ShareAlike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5"/>
              </a:rPr>
              <a:t> 4.0 International License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.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4374B7"/>
              </a:solidFill>
              <a:effectLst/>
              <a:latin typeface="Helvetica Neue"/>
            </a:endParaRPr>
          </a:p>
        </p:txBody>
      </p:sp>
      <p:pic>
        <p:nvPicPr>
          <p:cNvPr id="6" name="Picture 2" descr="Creative Commons Licens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2487" y="4160675"/>
            <a:ext cx="2161449" cy="761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1100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ginner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ginner" id="{AEF29D72-34CC-C448-A679-08550D2D21D1}" vid="{04B54D62-7BE5-DF47-9F85-5B9FEF4E3E09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obotdesign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botdesign" id="{AAEEB24F-C2B2-234D-BA53-A235E4BCEC08}" vid="{075A3DC6-4613-2647-AB36-C1FCFF28F909}"/>
    </a:ext>
  </a:extLst>
</a:theme>
</file>

<file path=ppt/theme/theme5.xml><?xml version="1.0" encoding="utf-8"?>
<a:theme xmlns:a="http://schemas.openxmlformats.org/drawingml/2006/main" name="1_beginner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ginner" id="{AEF29D72-34CC-C448-A679-08550D2D21D1}" vid="{04B54D62-7BE5-DF47-9F85-5B9FEF4E3E09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ineeringJournal" id="{97721FB4-21DC-6D4C-AC10-5E4545120761}" vid="{EB585347-F0B4-B74F-BF80-5185492EFC1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15388</TotalTime>
  <Words>516</Words>
  <Application>Microsoft Macintosh PowerPoint</Application>
  <PresentationFormat>On-screen Show (4:3)</PresentationFormat>
  <Paragraphs>59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Gill Sans MT</vt:lpstr>
      <vt:lpstr>Helvetica Neue</vt:lpstr>
      <vt:lpstr>Wingdings 2</vt:lpstr>
      <vt:lpstr>Essential</vt:lpstr>
      <vt:lpstr>beginner</vt:lpstr>
      <vt:lpstr>Custom Design</vt:lpstr>
      <vt:lpstr>robotdesign</vt:lpstr>
      <vt:lpstr>1_beginner</vt:lpstr>
      <vt:lpstr>1_Custom Design</vt:lpstr>
      <vt:lpstr>Dividend</vt:lpstr>
      <vt:lpstr>Lesson 2:  Building a robot that  navigates well</vt:lpstr>
      <vt:lpstr>What features do you need</vt:lpstr>
      <vt:lpstr>Navigating reliably in FIRST LEGO League</vt:lpstr>
      <vt:lpstr>SOME Key Robot Features</vt:lpstr>
      <vt:lpstr>Droidbot Model C</vt:lpstr>
      <vt:lpstr>Additional features to consider</vt:lpstr>
      <vt:lpstr>SIMILAR FEATURES ON DROID BOT E</vt:lpstr>
      <vt:lpstr>What’s next</vt:lpstr>
      <vt:lpstr>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Menu System</dc:title>
  <dc:creator>Sanjay Seshan</dc:creator>
  <cp:lastModifiedBy>Srinivasan Seshan</cp:lastModifiedBy>
  <cp:revision>219</cp:revision>
  <cp:lastPrinted>2016-08-04T16:20:00Z</cp:lastPrinted>
  <dcterms:created xsi:type="dcterms:W3CDTF">2014-10-28T21:59:38Z</dcterms:created>
  <dcterms:modified xsi:type="dcterms:W3CDTF">2023-05-29T18:20:38Z</dcterms:modified>
</cp:coreProperties>
</file>