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6"/>
  </p:notesMasterIdLst>
  <p:handoutMasterIdLst>
    <p:handoutMasterId r:id="rId17"/>
  </p:handoutMasterIdLst>
  <p:sldIdLst>
    <p:sldId id="289" r:id="rId8"/>
    <p:sldId id="290" r:id="rId9"/>
    <p:sldId id="301" r:id="rId10"/>
    <p:sldId id="291" r:id="rId11"/>
    <p:sldId id="308" r:id="rId12"/>
    <p:sldId id="310" r:id="rId13"/>
    <p:sldId id="30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7" autoAdjust="0"/>
    <p:restoredTop sz="91338"/>
  </p:normalViewPr>
  <p:slideViewPr>
    <p:cSldViewPr snapToGrid="0" snapToObjects="1">
      <p:cViewPr varScale="1">
        <p:scale>
          <a:sx n="108" d="100"/>
          <a:sy n="108" d="100"/>
        </p:scale>
        <p:origin x="15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475C-EC2C-9F45-AAA7-5586195D5595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4E4E-BE22-1641-9208-AC4C91F7D294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8A28-7E3B-1A45-8BC1-1BEFD7C10C8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EDD-E9E4-864A-BEF5-036207815254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6D50-DB20-214E-B18A-58895EB3D0E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27B1-FA9C-3741-83BB-3AC733BCF1B7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B87-BCEC-B14F-81D3-0868F8420842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3F25-B383-7742-8693-63109080896C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1F16-B2B8-E542-83CB-392443340698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956D-B4F0-CA4D-88EE-8F51E717B321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31D6-4F5C-5742-8C90-9A1A21E0F704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14C-E11F-AE44-9F4E-2EE92BF6AD8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C237-7CB7-2149-AFA3-4EB38702CED4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FE3-4A20-2C40-929E-5FFA677336A4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0FBD-5E5E-E145-BEC3-90F9A124E8AF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C01B-9C34-E444-9C37-6DABC4A6F05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421E-E91C-8E45-B609-B3F016109432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F44B-0198-5444-B026-D9AE1A21070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D10B-E02C-554F-AFE8-26A849335B65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186-DFD9-1B43-965C-88F2EA4E1A70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C30D-4344-354B-AD3A-D94D7D2271C3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CB1-8318-7A4A-BBD7-A7383836BEAA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A1F8-608C-2D43-B866-E493BBB7B320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72B7-4D13-DF4D-87BD-2B23108ED62C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FC4B-8E05-A146-9EF4-D3D35242C50E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4E44-6CBC-BC4D-95DE-292BBAEEF666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0506-1CB5-424A-A7D1-1943D6ECF0D0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F3A8-49BE-A940-A8B5-7B7CAEEAD285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4469-717E-9A43-A0E9-F1382A1FBC2D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14C4-B59E-CC44-9C0F-B02A1AF3564A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77FA-CFF9-4444-A363-7908D2E1EDC9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74D2-C517-B447-BD35-869D3BFBFC6C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7379-D7CB-4E40-BD6D-7255A7AF8B33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6927-A87F-D448-AA07-372863E4C2A1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B17C8-1FA7-C541-9E0B-A84EAF1B59B2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12FC-A888-E147-80F6-3303B58444F5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CC25-9DD4-A74D-A7FA-20359E928F7A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86DC-02C6-114E-A68A-BA1B2DAFCEE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EE4E-7AF5-6C4D-B16E-6FB8DD97AAF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01A8-7E69-2641-99AF-65C322281F29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FC16-69B4-8C45-9F59-16E32B6EB52F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FA97-BDE8-784C-8DC0-4ED2BDDED91F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7F05-B299-C342-8D92-24CBB8832254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9406-9DF3-064E-B5A9-FD0AD44637DD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46C5-CC2B-0244-9007-D81E72E82CD7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B547-F57E-3542-A012-1AA628F1CD71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2E-E585-884B-8490-7FC72D9619CA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FD66-7F95-FB43-9456-0C66CBD5E9FD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578-F985-B74A-A3F7-85494316C0DD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383-A90A-AE47-B36E-05550E5DCFE5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E3E4-4C15-6E4E-9A1D-F5770FE026CE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C982-7C8E-0849-B271-A074A52C5DA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B71A-5B6D-6E4A-8128-05E116939CB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3310-F784-DF4C-B134-ECB80D37F0B7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481D-F5EF-164F-ADFE-2D12271A3B1B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3BD2-8E01-6E47-B2B4-1B75526BB7E1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C1A3-CF4D-6D4C-81A6-019F86DE0567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1DCE-4C2B-D64B-B8D3-EA5B5382F6BC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BD47-6215-8246-A88F-C9605068EAB3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7154-C220-D74A-B29B-4E427C62CC6B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3436-90D5-634F-9A81-44477E09DE54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3A7-4500-E346-82D5-61BC9011030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9E4C-468F-4942-8F1E-CBD4BCADB278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252FDD-085C-9241-9664-C30CE7DFFEA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F616B7-DEEB-9444-924A-B1B00F6704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42B153-426C-6D46-901B-229D3495309F}" type="datetime1">
              <a:rPr lang="en-US" smtClean="0"/>
              <a:t>5/29/23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CAA1-71C8-224D-BA4A-BA9A4D9D9DC0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E1FE804-FE47-5649-8C24-A215F40EEA8A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F33411DB-0DAA-F14D-B548-E4B5ABCC1F86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56F008AE-F10C-C844-B2EB-979231759283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06F995D-A305-FD43-97A5-9590396322A5}" type="datetime1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1ED0C0-5708-004D-BAC7-65948138694A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7539686-B968-354E-BB3B-C616CBA0E6D1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8A4A3A0-2AAC-7446-86F6-B785CBF422CA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30096-FCF7-CF4C-84F9-3C3FADC8054F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98E0-C016-7843-B551-05706EF2075D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868-CCD9-824C-B544-664C7722522E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5425B7-1A56-D845-BC68-C93E1F181463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5BFD05-2678-8141-8523-0741D1CE8263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FAD0-8FBA-1541-970A-0408D5EFEEDC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B2468D-131C-A84F-82E0-48BCA2677DDE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0C94EC3-0641-424A-8480-B98BBC241A51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E9B5-5684-894F-A821-56FE5EB26BD3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8E301F-2687-3B46-8E15-13D6A5558BD3}" type="datetime1">
              <a:rPr lang="en-US" smtClean="0"/>
              <a:t>5/29/23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://www.flltutorials.com/" TargetMode="External"/><Relationship Id="rId4" Type="http://schemas.openxmlformats.org/officeDocument/2006/relationships/hyperlink" Target="http://www.primelesson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Lesson 1: </a:t>
            </a:r>
            <a:br>
              <a:rPr lang="en-US" dirty="0"/>
            </a:br>
            <a:r>
              <a:rPr lang="en-US" dirty="0"/>
              <a:t>Introduction to </a:t>
            </a:r>
            <a:r>
              <a:rPr lang="en-US" dirty="0" err="1"/>
              <a:t>NAvigation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navigation in FIRST LEGO League?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36226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Navigation is getting your robot from base to where it needs to be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Navigation needs to be both reliable and repeatable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To accomplish this, you need to learn several strategies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reliably in FIRST LEGO League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59288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Good navigation will use some or all of these techniques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Aligning in Base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Wall following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Aligning on lines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Aligning on walls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Aligning on mission models</a:t>
            </a:r>
          </a:p>
          <a:p>
            <a:pPr marL="666900" lvl="1" indent="-342900">
              <a:buFont typeface="Arial" charset="0"/>
              <a:buChar char="•"/>
            </a:pPr>
            <a:r>
              <a:rPr lang="en-US" sz="2000" dirty="0"/>
              <a:t>Line following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7C59598D-E677-94E5-6B5A-1EA18026D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0" y="2506128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using a past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Let’s say we want to go from Launch to the mission marked with the pink circle.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What can you do to get there reliably?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411693" y="2506128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9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B148415E-9E9D-1458-CAB7-1A0CDBAE6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6115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Selecting a route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There may be more than one path to get to the destination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What would it take to make the red or yellow path reliable?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189280" y="2444843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>
            <a:off x="1404730" y="5380383"/>
            <a:ext cx="316727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68AC1A-80D1-F44C-A9FD-2485AD60A79D}"/>
              </a:ext>
            </a:extLst>
          </p:cNvPr>
          <p:cNvCxnSpPr>
            <a:cxnSpLocks/>
            <a:endCxn id="5" idx="4"/>
          </p:cNvCxnSpPr>
          <p:nvPr/>
        </p:nvCxnSpPr>
        <p:spPr>
          <a:xfrm flipH="1" flipV="1">
            <a:off x="4558307" y="3067695"/>
            <a:ext cx="3435" cy="21482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616C17-2230-7F4C-8340-5E7E3B06A453}"/>
              </a:ext>
            </a:extLst>
          </p:cNvPr>
          <p:cNvCxnSpPr>
            <a:cxnSpLocks/>
          </p:cNvCxnSpPr>
          <p:nvPr/>
        </p:nvCxnSpPr>
        <p:spPr>
          <a:xfrm flipV="1">
            <a:off x="2379643" y="3429000"/>
            <a:ext cx="137926" cy="178689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C9536C-195E-5449-8851-FAA2BBD5D922}"/>
              </a:ext>
            </a:extLst>
          </p:cNvPr>
          <p:cNvCxnSpPr>
            <a:cxnSpLocks/>
          </p:cNvCxnSpPr>
          <p:nvPr/>
        </p:nvCxnSpPr>
        <p:spPr>
          <a:xfrm flipV="1">
            <a:off x="4409814" y="3067695"/>
            <a:ext cx="0" cy="36130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95DA256-27CC-3541-9B5B-CA2A092CCC1D}"/>
              </a:ext>
            </a:extLst>
          </p:cNvPr>
          <p:cNvCxnSpPr>
            <a:cxnSpLocks/>
          </p:cNvCxnSpPr>
          <p:nvPr/>
        </p:nvCxnSpPr>
        <p:spPr>
          <a:xfrm>
            <a:off x="2517569" y="3429000"/>
            <a:ext cx="189224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86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722930DD-0210-00C9-EE3F-E615DE2EC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04756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 (RED)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775"/>
            <a:ext cx="8209721" cy="75661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Different paths may have more opportunities for alignment or introduce obstacles that make your position less predictable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8BE5D-E362-B74E-B714-B653AF6F3157}"/>
              </a:ext>
            </a:extLst>
          </p:cNvPr>
          <p:cNvSpPr/>
          <p:nvPr/>
        </p:nvSpPr>
        <p:spPr>
          <a:xfrm>
            <a:off x="4453751" y="2281694"/>
            <a:ext cx="738054" cy="622852"/>
          </a:xfrm>
          <a:prstGeom prst="ellipse">
            <a:avLst/>
          </a:prstGeom>
          <a:noFill/>
          <a:ln w="76200">
            <a:solidFill>
              <a:srgbClr val="FF3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02F607-B4C3-D444-BE0B-5EEC385A3C8F}"/>
              </a:ext>
            </a:extLst>
          </p:cNvPr>
          <p:cNvCxnSpPr>
            <a:cxnSpLocks/>
          </p:cNvCxnSpPr>
          <p:nvPr/>
        </p:nvCxnSpPr>
        <p:spPr>
          <a:xfrm flipV="1">
            <a:off x="2247877" y="4776174"/>
            <a:ext cx="0" cy="10429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68AC1A-80D1-F44C-A9FD-2485AD60A79D}"/>
              </a:ext>
            </a:extLst>
          </p:cNvPr>
          <p:cNvCxnSpPr>
            <a:cxnSpLocks/>
          </p:cNvCxnSpPr>
          <p:nvPr/>
        </p:nvCxnSpPr>
        <p:spPr>
          <a:xfrm flipV="1">
            <a:off x="2298486" y="3246082"/>
            <a:ext cx="466805" cy="14605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F02A5E-ADD3-5748-BDDF-9AADE471B688}"/>
              </a:ext>
            </a:extLst>
          </p:cNvPr>
          <p:cNvCxnSpPr>
            <a:cxnSpLocks/>
          </p:cNvCxnSpPr>
          <p:nvPr/>
        </p:nvCxnSpPr>
        <p:spPr>
          <a:xfrm>
            <a:off x="2850078" y="3361376"/>
            <a:ext cx="195052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EA78F0-50C0-EC4E-97B3-8C85B137FF34}"/>
              </a:ext>
            </a:extLst>
          </p:cNvPr>
          <p:cNvCxnSpPr>
            <a:cxnSpLocks/>
          </p:cNvCxnSpPr>
          <p:nvPr/>
        </p:nvCxnSpPr>
        <p:spPr>
          <a:xfrm flipV="1">
            <a:off x="4800600" y="2909218"/>
            <a:ext cx="0" cy="4521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856281-0B1D-B744-9868-BCBD34BBBE69}"/>
              </a:ext>
            </a:extLst>
          </p:cNvPr>
          <p:cNvSpPr txBox="1"/>
          <p:nvPr/>
        </p:nvSpPr>
        <p:spPr>
          <a:xfrm>
            <a:off x="891177" y="3888304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01B5D8-418B-3747-974E-F5E1FFB19A86}"/>
              </a:ext>
            </a:extLst>
          </p:cNvPr>
          <p:cNvSpPr txBox="1"/>
          <p:nvPr/>
        </p:nvSpPr>
        <p:spPr>
          <a:xfrm>
            <a:off x="1172282" y="5696475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Align on the Wall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0A267-523F-314A-B0E1-C05B5BAD4F6F}"/>
              </a:ext>
            </a:extLst>
          </p:cNvPr>
          <p:cNvSpPr txBox="1"/>
          <p:nvPr/>
        </p:nvSpPr>
        <p:spPr>
          <a:xfrm>
            <a:off x="2521497" y="3460177"/>
            <a:ext cx="26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Line Follow Until Line</a:t>
            </a:r>
          </a:p>
        </p:txBody>
      </p:sp>
    </p:spTree>
    <p:extLst>
      <p:ext uri="{BB962C8B-B14F-4D97-AF65-F5344CB8AC3E}">
        <p14:creationId xmlns:p14="http://schemas.microsoft.com/office/powerpoint/2010/main" val="56505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BD3B-40A4-FC4A-BC39-616C1A9D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</a:t>
            </a:r>
            <a:r>
              <a:rPr lang="en-US" dirty="0" err="1"/>
              <a:t>NExt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238C2-21FF-634E-BE9F-80A3E9E0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4"/>
            <a:ext cx="8191083" cy="185107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Let’s learn some building and programming techniques to achieve each of these strategies</a:t>
            </a:r>
          </a:p>
          <a:p>
            <a:r>
              <a:rPr lang="en-US" dirty="0"/>
              <a:t>As you go through the lessons think about how your team can apply the technique to this year’s Challenge.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9150F-DBF5-7847-99CC-4B800B99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pic>
        <p:nvPicPr>
          <p:cNvPr id="5" name="Picture 4" descr="A close up of a board&#10;&#10;Description automatically generated with low confidence">
            <a:extLst>
              <a:ext uri="{FF2B5EF4-FFF2-40B4-BE49-F238E27FC236}">
                <a16:creationId xmlns:a16="http://schemas.microsoft.com/office/drawing/2014/main" id="{1D76CE5C-2B48-2451-C18F-645768297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15" y="3075709"/>
            <a:ext cx="6691494" cy="30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6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This tutorial was created by Sanjay </a:t>
            </a:r>
            <a:r>
              <a:rPr lang="en-US" sz="2800" dirty="0" err="1"/>
              <a:t>Seshan</a:t>
            </a:r>
            <a:r>
              <a:rPr lang="en-US" sz="2800" dirty="0"/>
              <a:t> and Arvind </a:t>
            </a:r>
            <a:r>
              <a:rPr lang="en-US" sz="2800" dirty="0" err="1"/>
              <a:t>Seshan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r>
              <a:rPr lang="en-US" sz="2800" dirty="0"/>
              <a:t>More lessons at </a:t>
            </a:r>
            <a:r>
              <a:rPr lang="en-US" sz="2800" dirty="0">
                <a:hlinkClick r:id="rId3"/>
              </a:rPr>
              <a:t>www.ev3lessons.com</a:t>
            </a:r>
            <a:r>
              <a:rPr lang="en-US" sz="2800" dirty="0"/>
              <a:t>, </a:t>
            </a:r>
            <a:r>
              <a:rPr lang="en-US" sz="2800" dirty="0">
                <a:hlinkClick r:id="rId4"/>
              </a:rPr>
              <a:t>www.primelessons.org</a:t>
            </a:r>
            <a:r>
              <a:rPr lang="en-US" sz="2800" dirty="0"/>
              <a:t>, and </a:t>
            </a:r>
            <a:r>
              <a:rPr lang="en-US" sz="2800" dirty="0">
                <a:hlinkClick r:id="rId5"/>
              </a:rPr>
              <a:t>www.flltutorials.com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7" name="Picture 2" descr="Creative Commons License">
            <a:hlinkClick r:id="rId6"/>
            <a:extLst>
              <a:ext uri="{FF2B5EF4-FFF2-40B4-BE49-F238E27FC236}">
                <a16:creationId xmlns:a16="http://schemas.microsoft.com/office/drawing/2014/main" id="{71968487-B24C-AE47-A58F-96C46B6E4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15186</TotalTime>
  <Words>326</Words>
  <Application>Microsoft Macintosh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Gill Sans MT</vt:lpstr>
      <vt:lpstr>Helvetica Neue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Lesson 1:  Introduction to NAvigation</vt:lpstr>
      <vt:lpstr>What is navigation in FIRST LEGO League?</vt:lpstr>
      <vt:lpstr>Navigating reliably in FIRST LEGO League</vt:lpstr>
      <vt:lpstr>DISCUSSION using a past challenge</vt:lpstr>
      <vt:lpstr>Selecting a route</vt:lpstr>
      <vt:lpstr>Possible Solution (RED)</vt:lpstr>
      <vt:lpstr>What’s NExt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Srinivasan Seshan</cp:lastModifiedBy>
  <cp:revision>220</cp:revision>
  <cp:lastPrinted>2016-08-04T16:20:00Z</cp:lastPrinted>
  <dcterms:created xsi:type="dcterms:W3CDTF">2014-10-28T21:59:38Z</dcterms:created>
  <dcterms:modified xsi:type="dcterms:W3CDTF">2023-05-29T18:06:06Z</dcterms:modified>
</cp:coreProperties>
</file>