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868" r:id="rId8"/>
    <p:sldMasterId id="2147483880" r:id="rId9"/>
    <p:sldMasterId id="2147483892" r:id="rId10"/>
    <p:sldMasterId id="2147483904" r:id="rId11"/>
  </p:sldMasterIdLst>
  <p:notesMasterIdLst>
    <p:notesMasterId r:id="rId27"/>
  </p:notesMasterIdLst>
  <p:handoutMasterIdLst>
    <p:handoutMasterId r:id="rId28"/>
  </p:handoutMasterIdLst>
  <p:sldIdLst>
    <p:sldId id="282" r:id="rId12"/>
    <p:sldId id="283" r:id="rId13"/>
    <p:sldId id="293" r:id="rId14"/>
    <p:sldId id="258" r:id="rId15"/>
    <p:sldId id="294" r:id="rId16"/>
    <p:sldId id="265" r:id="rId17"/>
    <p:sldId id="267" r:id="rId18"/>
    <p:sldId id="270" r:id="rId19"/>
    <p:sldId id="284" r:id="rId20"/>
    <p:sldId id="292" r:id="rId21"/>
    <p:sldId id="291" r:id="rId22"/>
    <p:sldId id="297" r:id="rId23"/>
    <p:sldId id="295" r:id="rId24"/>
    <p:sldId id="286" r:id="rId25"/>
    <p:sldId id="29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48"/>
  </p:normalViewPr>
  <p:slideViewPr>
    <p:cSldViewPr>
      <p:cViewPr varScale="1">
        <p:scale>
          <a:sx n="112" d="100"/>
          <a:sy n="112" d="100"/>
        </p:scale>
        <p:origin x="1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E6229F-93B1-2240-A09F-C602B390C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4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AEFE4F-AFF3-1640-95DB-81357B2FC53D}" type="datetimeFigureOut">
              <a:rPr lang="en-US"/>
              <a:pPr>
                <a:defRPr/>
              </a:pPr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A9F093-48D1-724D-BB5D-75FC5448D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BD70A6-9805-0841-88E7-4D19CEA34D2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Center for Computational Neurobiology, University of Missouri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214632-6C21-C441-9057-A8659EF0ED4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2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8EDF9A-79FE-0048-AC83-C663F3B247B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906463" y="38544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1138" y="5932488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/>
              <a:t>By Droids Robotics</a:t>
            </a: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4938713"/>
            <a:ext cx="1317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900" y="409575"/>
            <a:ext cx="3486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09575"/>
            <a:ext cx="484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600"/>
              <a:t>INTERMEDIATE EV3 PROGRAMMING LESSON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/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761AD-3888-304C-A0D2-53029585E7EB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0DEC-4D00-C145-9ACB-09B3DD7ED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CED8-C759-074D-9AD2-5AE71DFA547C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5B77-F652-144C-B550-9EAE96D1A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42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AD0A-F795-0947-91B1-C677B78EB9F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8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3E1-F6D3-4F4E-9CE6-52167196ABB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1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721B-4846-AD4C-BE1A-484DB7A1BEB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061-B450-BC42-8A17-EB583E63E84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2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3393-0A79-824B-A343-8B362DFE42E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20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6FFA-444B-734F-8037-C7175746A765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2760-2B0F-8B43-80C8-0716B55EAA18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81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C772-EEFD-EC4C-97D5-AAFD378EE9A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7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3851-6922-EC4D-BEE6-A5CE3A78494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6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F4-9635-1F40-8AA6-CA86E423700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86246F-EB71-CD40-B197-7E1B1B7DEF13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5539-B19A-0E4D-98D0-AA9880B8E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013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107-230B-854A-AFAC-D8FDF40BE74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9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63ED39C-B80D-9F49-9ACB-81A51CCE73D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EAF479C-B4B9-CC47-B932-2FEC96BD6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18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6672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63BD9F0-5954-8C4D-99EB-7C57C53142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84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71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75F44E-12B4-9744-9951-3EA79CC8C6D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51B158-F806-A54F-8454-BA936544D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13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CADA09-695D-DE47-A27F-A3B7AD62FE88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389F77-F42C-B148-B8A5-BB3BC27DD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5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5D41D3-07DD-2C4F-A243-52B8C5786162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87EAEE-F321-F349-A6BE-4C4BAB1E0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93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2EB4EC-ACA4-FC49-857C-A7D689DCE540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DEA4D5-85D1-C44B-AD7D-924AF1DFAC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6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31D52CC-A7E7-D343-ABEE-6B2CF594410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8A8E8CD-EF53-8F4A-9D82-8F2CC1E945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355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7D773D-F3C6-564F-8483-8A42C4481CD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D6BC79-018F-254F-9963-9CB908C1F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F66B-E688-CA41-9D1C-E3D8D86D690D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ED9A0-3550-E541-BF77-1BF2B475D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254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3B0F74-97B8-B647-B1F9-505930DEBEF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B3BE3-9AEA-EB43-8BF9-E911F27CF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88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735F321-39FB-E445-96BF-47B1F535E94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1ACD922-57B8-8E49-8689-6EC867D57B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2079-0BEE-EF4F-868F-428C4851EAB2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B65C-8C2E-FD4B-BA07-CDE5ED705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1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EAE7-AF3D-E340-98B3-CC7147BA1292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7C10-4D50-A141-9627-5B3C242F9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05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2E0A-787B-9142-8813-D21B109C5FBE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175C-2580-5640-BF10-12E609C44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E236-CEE3-6343-9617-B205959E7E05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4375-B2C4-6248-A42E-4E9AA05B9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90D5-B1EE-DC49-ABF3-1EE52D0B9871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AA69-10F7-5C47-A975-F51AB201F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5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6547-361E-0541-BF34-55AD3D75E6D0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FAB0-D980-9945-9AD9-3D9517FD9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2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D924-94C8-B342-8214-8E17CA55D604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2650-69DE-EF4E-9F32-B577F028A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BA04-1A3E-E94E-AB41-C810A13DB4FA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DC93-721D-E341-A1C6-ABDF52495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6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9D5-AC28-A240-9645-FC85788A713F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444B5B-9DCB-2043-B406-CA7E8ADA5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0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3A66-585F-3941-A98A-121FFBDF7088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59E7-E397-DA48-8B0A-B8329A1C7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43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6A33-A58F-FB40-AB53-CB159266F2E8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DD0B-BB07-6042-91CC-A84E4C473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43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1A56-E7CE-AF4D-8393-9213D4BB33A8}" type="datetime1">
              <a:rPr lang="en-US" smtClean="0"/>
              <a:t>5/29/23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AF479C-B4B9-CC47-B932-2FEC96BD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3" y="184726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7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BE9D-D50A-9949-A23F-C94630C872F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D9F0-5954-8C4D-99EB-7C57C5314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C8AB-F502-6042-B756-7255DD950CD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6F552-1243-514D-9FEB-2F9A99A28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28304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AB5C-E5D1-0842-AE71-7084355AC5D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B158-F806-A54F-8454-BA936544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8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812A-752F-1A40-8C09-DE45485C192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9F77-F42C-B148-B8A5-BB3BC27D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7C70-77E6-3547-9648-8BD75B1B4A10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EAEE-F321-F349-A6BE-4C4BAB1E0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8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4CFD-3247-2B46-B49B-DAF2C237D61A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A4D5-85D1-C44B-AD7D-924AF1DFA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039EEE-FB47-914E-8F1E-3C4ADF681789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24FC-64E4-B74A-9D63-D222DD342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22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4E2F-377D-064A-A215-65FB4B2DAEF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E8CD-EF53-8F4A-9D82-8F2CC1E94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3814-6D0E-A64B-AD18-E9F48BA7AE45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6BC79-018F-254F-9963-9CB908C1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3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24C4-9800-6643-A138-DF87D645927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3BE3-9AEA-EB43-8BF9-E911F27C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81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BCCB-F5A5-1941-99E3-37A8472A038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D922-57B8-8E49-8689-6EC867D57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3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7B98-9A09-0E4B-9D97-375722E5449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C91E-6CCC-CF4C-80E6-0C3D73E5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5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8B75-08E8-BD4F-8B3B-C949496793D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4F46-8974-D543-A49C-AEE06204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97A7-7144-BB4B-B733-E1FF1D51E88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6C5-F0D3-C944-A0C2-0E76A60B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2DD2-EE9E-6645-947A-2D96801CD09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94CB-C5DD-E646-8C32-AE8D274C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E094-B731-A641-BEDB-E87A1697941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8203-269E-C642-8588-6D1F78FA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AE00-0B8F-824B-BE93-25C85728E818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A9F5-6DF2-7940-8AEE-DC3C52652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8366-E1C6-6948-B5F5-D95E658FD678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3690-FFF9-5A4F-8B96-5F67B8FC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03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F523-A623-4F41-BB9A-DC7A6FEF3433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9AC3-C9F7-7544-8856-D83F1A07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5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19B4-4DCE-F24A-A35D-35F44B96245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B439-931C-784C-913B-9F3670218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16A9-5D08-9E49-B6A0-8B6CA6483C3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4BAF-1DEA-DC46-B7B6-27648CEF5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2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5209-7E27-3D49-8830-05EB29FC86C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6B49-6ABD-C444-9F93-666B06240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9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5C5A-EB73-AD41-8490-F1B442CB93E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CF49-313C-2447-A6BE-9EDE163C5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008B-D571-6C42-B7A7-B6ACD65DDB48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BBF225-4E29-0746-A4A1-01ED8589F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941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EAE7-9E08-A547-A92F-305F1B629866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6E95-FDDA-5843-A4B0-9033FC344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66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595B-8BE7-C14A-A9DD-705742646B54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7A1D-B85C-F747-974D-361B0E4EE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69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A488-F601-AE43-84AC-D63279371925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F986-5B0F-A046-A701-5748E10E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58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6911-70E9-8A4C-8E35-12E34F954517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630E-F31B-AB4F-B9FB-FFC103599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6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6691-C5EF-754B-BCDF-2DBE2247BF2C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EB57-AD70-6F4B-BCD3-3DA5917FA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79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5175-FA78-2844-B74C-00638920204C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3762-188B-2E47-BABF-63297FFF2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38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544-FE50-E245-8DDC-D7BBF55E65E6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E22E-2ED5-AE45-B20B-A30638D75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0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872B-3002-A949-B920-04182D6743AA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CC76-3178-7942-AA70-D518E6900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38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DD8F-1FF6-4F47-AE44-618E04F73C0B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94D955-64FE-2547-ADE5-3D97A4B3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90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B08A-9A2B-5C4A-A8E0-1E265664939F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7E3E-5F3D-C940-BF68-124B7928D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08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24D7-BEC3-7344-B791-52DB794DC7D4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67B0-9C97-1340-910A-5BC7EEC1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926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00050"/>
            <a:ext cx="77422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50CD-6244-D94B-B2D7-A4BF3A3E4B3C}" type="datetime1">
              <a:rPr lang="en-US" smtClean="0"/>
              <a:t>5/29/23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7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EC9F-5D26-D444-B56B-35C51C3FF0D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FDEC-66A3-FF47-A9B3-5190D86F6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14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8843-D6FC-DE45-B018-3C415588012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A969-C786-9243-864A-8A567432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9467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712E-BEE2-D14D-9D56-E189F0F85A2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A8A7-52D4-404A-BDF7-3550436A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5016-F268-C441-9C99-1473A664D276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A724-74DF-C740-8799-9F5F30AD8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31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A96-56B1-CB45-969C-3B2BC217C184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45C6-DD16-E74F-AB9C-F753F874C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6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DFF5-3A95-9440-922A-3CCE73BEF0C0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3F0F-464E-714E-8C7B-39DE0847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3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0F26-A61F-F448-AA67-915EF874079C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D311-E3A3-904A-A6EA-A0E1B1D6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3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C93F-74CF-F54E-9412-7E6046097F7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6847-FD38-4F48-AD17-C3795DD6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0208-3614-2F4F-BEF6-696BE0CCF286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1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0461-1182-154D-ADC5-18EF12282EB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D0B9-E544-1A4C-A71F-0B439455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3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AE7F-732F-F547-BB04-0DA2C9DA93F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C0A7-43F5-194E-86BE-68652932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3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09FE-A3D8-3E49-8BE7-77058305FCB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2FD6-C58A-9141-8C05-3E53069F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7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1011-8336-1048-951F-17BD9ACB0F5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F440-DE9A-BA4A-AD00-04095DECF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2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3D78-CF50-A547-B7AA-1B94FB0C3AD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5B6-C6B4-6C49-8BF5-2BDEC0BB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05AA7-795D-BD48-9203-12F1CC6BEE04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160E-B4B8-804C-BF74-A12240CF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729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70BD-DDC3-E448-89B5-31559E0C3F72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68B6-4201-C242-942C-CC8A5FA20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893-BC2C-8945-B4DB-CA94D1C24646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B3B1-9394-4F46-88D8-578B2B00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1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C95B-5BFC-7B44-A7EC-BE6F3A1C1792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31E2-8E67-924C-8845-E1D86F1DC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120E-C10A-5047-9336-C7781838595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A4F-0675-A644-90C1-9BF0B8BB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3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9462-C32C-8A4D-AA1D-CE529E188C9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FCCA-69C8-574D-A5E8-6ACA9601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7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30BE-D44F-9349-B4E7-608890641FF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AF80-97F3-8E4D-879F-1F35553DB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6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006C-15F8-C14D-9201-672D1827430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37D9-022D-C444-885C-0E06EFDA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99CF-B6F6-0C48-839B-46E83988D79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7E67-A392-D847-8389-5E49E6D61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28744-499A-7240-8B4C-A9664101988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BFC61-21DC-6A43-B327-85FD5AF5213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pPr>
              <a:defRPr/>
            </a:pPr>
            <a:fld id="{9E4AFDEC-66A3-FF47-A9B3-5190D86F60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3FFB6B4-25BE-A048-98B2-1C8CD3B98DD5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5B315D-36C8-F54A-9E8C-E2F579B6E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26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381C8-4D53-374A-AC7C-588AF79AA79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14A969-C786-9243-864A-8A5674324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631699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F1815-D070-FC40-89CC-2FAABC29656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3A8A7-52D4-404A-BDF7-3550436AA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2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BEB83-47FC-1A40-BAAB-6B00AAE2374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945C6-DD16-E74F-AB9C-F753F874C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09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B34DD-ED4A-5E4C-BEFF-E0FAEECC872D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33F0F-464E-714E-8C7B-39DE0847D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568C-6934-EA4B-946F-EA916E0A3B59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5D311-E3A3-904A-A6EA-A0E1B1D66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6830F-F772-084A-AEEF-54756D2C648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16847-FD38-4F48-AD17-C3795DD6C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210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2DC46-8F58-F743-BBCB-17546573C86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5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D87D7-6780-5A43-B4AB-A033C76EF45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D0B9-E544-1A4C-A71F-0B4394552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5B1A2-487F-A34E-8D2C-4799DE1D2E3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FC0A7-43F5-194E-86BE-686529326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8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FA36-C7E4-784B-9E6F-1191F1E4078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565B9-4784-A04B-AA92-379758F07BF7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53F1-5EA1-424F-A67E-843E62C05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103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AB6F-E5D9-294A-888B-0C2CCBE00F3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5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46D8-EFC4-D24D-BE89-D54F81F083A9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112148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6239-33D0-A54F-9AC6-B5D1697B01A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2841-E80B-364C-AA81-6DAC67052328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0CBF-2E98-6449-8376-D3CC52460418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88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E0A-813C-3949-8919-BB533706CC58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3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5C8A-09CE-DC42-AE6E-6D02C7640F7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322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433-7544-104F-A3ED-6070801928E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0C87-ECAC-F640-A972-AAC19AC4496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77F-36E8-FF46-B208-7FB06B07836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87338"/>
            <a:ext cx="8596313" cy="873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04950"/>
            <a:ext cx="859631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F352BA-E151-6745-9696-B1E148E786C2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335088"/>
            <a:ext cx="8596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791" r:id="rId2"/>
    <p:sldLayoutId id="2147483841" r:id="rId3"/>
    <p:sldLayoutId id="2147483792" r:id="rId4"/>
    <p:sldLayoutId id="2147483793" r:id="rId5"/>
    <p:sldLayoutId id="2147483794" r:id="rId6"/>
    <p:sldLayoutId id="2147483842" r:id="rId7"/>
    <p:sldLayoutId id="2147483843" r:id="rId8"/>
    <p:sldLayoutId id="2147483844" r:id="rId9"/>
    <p:sldLayoutId id="2147483795" r:id="rId10"/>
    <p:sldLayoutId id="2147483845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940F-16F7-FA43-9AAE-951383AFD2F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89EE4CA-FB51-B845-863A-232F294BFC2F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4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247E13-3F32-454B-9D27-DBA5E81F266E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6FE7EC-8B91-A44E-954A-ECF1DE1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48" r:id="rId9"/>
    <p:sldLayoutId id="2147483802" r:id="rId10"/>
    <p:sldLayoutId id="214748380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C10EA9-B133-EA4B-A55D-A762BA68D50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2F0B-2976-9B44-BC02-AD452B7D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04" r:id="rId4"/>
    <p:sldLayoutId id="2147483805" r:id="rId5"/>
    <p:sldLayoutId id="2147483806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C2F489-3E80-6640-AE9C-166439392F4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9B4CF6-24FC-094E-8845-F9C4791EB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83694B-D5F3-ED4D-8B89-8FF87F81F939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ED5E5E-3114-BC48-993E-6F2C237B4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59" r:id="rId9"/>
    <p:sldLayoutId id="2147483824" r:id="rId10"/>
    <p:sldLayoutId id="214748382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7D4CD7-197B-4A4A-A3CA-186A554EEC6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F166-FE31-BA43-97BE-40BD9FA5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26" r:id="rId4"/>
    <p:sldLayoutId id="2147483827" r:id="rId5"/>
    <p:sldLayoutId id="2147483828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E782FB-A82C-9B48-820D-92C8F2CD8ED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D21A4-60D9-1C46-B79D-C906E2E1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AEBB79-ACB3-B947-93AC-21779428C4E2}" type="datetime1">
              <a:rPr lang="en-US" altLang="en-US" smtClean="0"/>
              <a:t>5/29/23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4BC4413-2B44-3C4D-B851-033ACB04C4D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ars.sariel.p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icopedia.com/fundamentals.html" TargetMode="External"/><Relationship Id="rId2" Type="http://schemas.openxmlformats.org/officeDocument/2006/relationships/hyperlink" Target="http://sariel.pl/2009/09/gears-tutorial/" TargetMode="Externa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3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2.xml"/><Relationship Id="rId5" Type="http://schemas.openxmlformats.org/officeDocument/2006/relationships/hyperlink" Target="http://technicopedia.com/fundamentals.html" TargetMode="Externa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Gearing for </a:t>
            </a:r>
            <a:r>
              <a:rPr lang="en-US" dirty="0" err="1"/>
              <a:t>lego</a:t>
            </a:r>
            <a:r>
              <a:rPr lang="en-US" dirty="0"/>
              <a:t> robots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/>
              <a:t>Seshan brothers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PROBLEMS with LEGO gears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400"/>
              <a:t>Two common problems that you might face:</a:t>
            </a:r>
          </a:p>
          <a:p>
            <a:pPr marL="800100" lvl="1" indent="-342900"/>
            <a:r>
              <a:rPr lang="en-US" altLang="en-US" sz="2000"/>
              <a:t>Gear Slip: Slippage is when the teeth skip on the gears when you apply power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/>
          </a:p>
          <a:p>
            <a:pPr marL="800100" lvl="1" indent="-342900"/>
            <a:r>
              <a:rPr lang="en-US" altLang="en-US" sz="2000"/>
              <a:t>Gear Backlash:  Backlash is space between the teeth where the gears mesh. When the space is too much, it is called slack/slop. When there is too little, you create too much friction.</a:t>
            </a:r>
            <a:endParaRPr lang="en-US" altLang="en-US" sz="2000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F3A1C-0ECC-DC4D-BDCD-0E638A9682C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762000" y="4724400"/>
            <a:ext cx="769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Solution:  Try to avoid long sequences of gears. Use a gear box. Mesh gears according to specification.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D9D95-AE86-038A-0E1E-F772C852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Gear boxes Can be helpful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657600" cy="465455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Gear boxes can help reduce some of the issues you may face when building with gears.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Some are pre-built (with gears included)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Some need gears inserted into a gear box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Some can be assembled from scratch using technic pieces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BA9A4-80D6-3E46-ACA9-55CC5FFB5E6A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4512" y="2392633"/>
            <a:ext cx="4800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975474" y="35340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375274" y="44484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6224587" y="44484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124C-DA7F-55DC-9688-22EEB68C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09600"/>
            <a:ext cx="7989752" cy="79690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RACK GEARS For Vertical &amp; Horizontal Movement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ECAF60-F140-E14C-AF19-DBF808F5D925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554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999038"/>
            <a:ext cx="411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35"/>
          <a:stretch>
            <a:fillRect/>
          </a:stretch>
        </p:blipFill>
        <p:spPr bwMode="auto">
          <a:xfrm>
            <a:off x="762000" y="1752600"/>
            <a:ext cx="24384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760413" y="4824413"/>
            <a:ext cx="220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Support structure of Wall-E7 by Marc-Andre Bazergui is made with rack gears</a:t>
            </a:r>
          </a:p>
        </p:txBody>
      </p:sp>
      <p:sp>
        <p:nvSpPr>
          <p:cNvPr id="65543" name="TextBox 11"/>
          <p:cNvSpPr txBox="1">
            <a:spLocks noChangeArrowheads="1"/>
          </p:cNvSpPr>
          <p:nvPr/>
        </p:nvSpPr>
        <p:spPr bwMode="auto">
          <a:xfrm>
            <a:off x="3921125" y="4221163"/>
            <a:ext cx="410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PIX3L PLOTT3R by Sanjay and Arvind Seshan uses rack gears</a:t>
            </a:r>
          </a:p>
        </p:txBody>
      </p:sp>
      <p:pic>
        <p:nvPicPr>
          <p:cNvPr id="655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636713"/>
            <a:ext cx="2978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FC6E0-657B-730D-7A86-21A278CA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USEFUL ONLINE GEAR TOOL</a:t>
            </a:r>
          </a:p>
        </p:txBody>
      </p:sp>
      <p:pic>
        <p:nvPicPr>
          <p:cNvPr id="6656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88638"/>
            <a:ext cx="5943600" cy="3954463"/>
          </a:xfrm>
        </p:spPr>
      </p:pic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C124C-E265-E348-A70D-093869441F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654284" y="5847468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hlinkClick r:id="rId3"/>
              </a:rPr>
              <a:t>http://gears.sariel.pl/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23525-7365-5C2D-61DD-6597ADF4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OTHER Useful resources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More about gears: </a:t>
            </a:r>
            <a:r>
              <a:rPr lang="en-US" altLang="en-US">
                <a:hlinkClick r:id="rId2"/>
              </a:rPr>
              <a:t>http://sariel.pl/2009/09/gears-tutorial/</a:t>
            </a:r>
            <a:endParaRPr lang="en-US" altLang="en-US"/>
          </a:p>
          <a:p>
            <a:r>
              <a:rPr lang="en-US" altLang="en-US"/>
              <a:t>Gear animations: </a:t>
            </a:r>
            <a:r>
              <a:rPr lang="en-US" altLang="en-US">
                <a:hlinkClick r:id="rId3"/>
              </a:rPr>
              <a:t>http://technicopedia.com/fundamentals.html</a:t>
            </a:r>
            <a:endParaRPr lang="en-US" altLang="en-US"/>
          </a:p>
          <a:p>
            <a:r>
              <a:rPr lang="en-US" altLang="en-US"/>
              <a:t>Technic Gearing: </a:t>
            </a:r>
            <a:r>
              <a:rPr lang="en-US" altLang="en-US" b="0"/>
              <a:t>Books by Yoshihito Isogawa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B1D98-F05E-714B-9251-D6C90E20073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10282-E518-3906-5CFD-06077033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lessons at </a:t>
            </a:r>
            <a:r>
              <a:rPr lang="en-US" dirty="0">
                <a:hlinkClick r:id="rId3"/>
              </a:rPr>
              <a:t>www.ev3lessons</a:t>
            </a:r>
            <a:r>
              <a:rPr lang="en-US">
                <a:hlinkClick r:id="rId3"/>
              </a:rPr>
              <a:t>.com</a:t>
            </a:r>
            <a:r>
              <a:rPr lang="en-US"/>
              <a:t> and </a:t>
            </a:r>
            <a:r>
              <a:rPr lang="en-US">
                <a:hlinkClick r:id="rId4"/>
              </a:rPr>
              <a:t>www.flltutorials.com</a:t>
            </a:r>
            <a:endParaRPr lang="en-US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F1FEF-1058-4878-CABD-F7279D4C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32149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Objectives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Learn about the different types of LEGO gears and what you use them for</a:t>
            </a:r>
          </a:p>
          <a:p>
            <a:r>
              <a:rPr lang="en-US" altLang="en-US" dirty="0"/>
              <a:t>Learn how to calculate gear ratios</a:t>
            </a:r>
          </a:p>
          <a:p>
            <a:r>
              <a:rPr lang="en-US" altLang="en-US" dirty="0"/>
              <a:t>Learn some useful gearing techniques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12F975-0285-474F-86F4-5F69AF159A0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5A115-0AAF-9880-EFBF-2CBE3BC3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What Is a Gear?</a:t>
            </a:r>
          </a:p>
        </p:txBody>
      </p:sp>
      <p:sp>
        <p:nvSpPr>
          <p:cNvPr id="61441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 gear is a wheel with teeth that meshes with another gear</a:t>
            </a:r>
          </a:p>
          <a:p>
            <a:r>
              <a:rPr lang="en-US" altLang="en-US" dirty="0"/>
              <a:t>There are many different kinds of gears</a:t>
            </a:r>
          </a:p>
          <a:p>
            <a:r>
              <a:rPr lang="en-US" altLang="en-US" dirty="0"/>
              <a:t>Gears are used to </a:t>
            </a:r>
          </a:p>
          <a:p>
            <a:pPr lvl="1"/>
            <a:r>
              <a:rPr lang="en-US" altLang="en-US" dirty="0"/>
              <a:t>Change speed</a:t>
            </a:r>
          </a:p>
          <a:p>
            <a:pPr lvl="1"/>
            <a:r>
              <a:rPr lang="en-US" altLang="en-US" dirty="0"/>
              <a:t>Change torque </a:t>
            </a:r>
          </a:p>
          <a:p>
            <a:pPr lvl="1"/>
            <a:r>
              <a:rPr lang="en-US" altLang="en-US" dirty="0"/>
              <a:t>Change direction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800476" y="6392242"/>
            <a:ext cx="77046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8B0E14-73A0-6C42-94C0-6A871044D6B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CD16D-A5C1-72BA-C813-22690FD7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2023, </a:t>
            </a:r>
            <a:r>
              <a:rPr lang="en-US" dirty="0" err="1"/>
              <a:t>FLLTutorials.com</a:t>
            </a:r>
            <a:r>
              <a:rPr lang="en-US" dirty="0"/>
              <a:t>, Last Edit 5/29/2023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cap="none" dirty="0"/>
              <a:t>COMMON LEGO GEARS</a:t>
            </a:r>
            <a:endParaRPr lang="en-US" altLang="en-US" cap="none" dirty="0">
              <a:ea typeface="Arial" charset="0"/>
              <a:cs typeface="Arial" charset="0"/>
            </a:endParaRPr>
          </a:p>
        </p:txBody>
      </p:sp>
      <p:sp>
        <p:nvSpPr>
          <p:cNvPr id="1742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368540-AD78-8548-9FCD-77066374041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52500" y="1600200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Turntable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794625" y="5364163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Worm Gear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992688" y="1652588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Rack Gear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219700" y="2566988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Spur Gears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960938" y="3411538"/>
            <a:ext cx="1466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Double Bevel Gears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4514850" y="5305425"/>
            <a:ext cx="1409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Single Bevel Gears</a:t>
            </a:r>
          </a:p>
        </p:txBody>
      </p:sp>
      <p:pic>
        <p:nvPicPr>
          <p:cNvPr id="174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1647825"/>
            <a:ext cx="66802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3194050" y="16478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Knob Wheel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6792913" y="1652588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Crown Gear</a:t>
            </a:r>
          </a:p>
        </p:txBody>
      </p:sp>
      <p:pic>
        <p:nvPicPr>
          <p:cNvPr id="174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1893888"/>
            <a:ext cx="25527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987425" y="46069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Differential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89350" y="4560888"/>
            <a:ext cx="294005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30738" y="1604963"/>
            <a:ext cx="1579562" cy="96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38925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73963" y="4560888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5488" y="3124200"/>
            <a:ext cx="1400175" cy="1776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5E5F18-760B-5046-0790-67187D9A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Naming LEGO GEARS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LEGO gears are referred to by their type and the number of teeth they have</a:t>
            </a:r>
          </a:p>
          <a:p>
            <a:endParaRPr lang="en-US" altLang="en-US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113893-AC4A-6948-B49C-13CC1772968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62238"/>
            <a:ext cx="16764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605088" y="56959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8 tooth spur gear</a:t>
            </a: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2605088" y="49339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16 tooth spur gear</a:t>
            </a:r>
          </a:p>
        </p:txBody>
      </p:sp>
      <p:sp>
        <p:nvSpPr>
          <p:cNvPr id="63496" name="TextBox 8"/>
          <p:cNvSpPr txBox="1">
            <a:spLocks noChangeArrowheads="1"/>
          </p:cNvSpPr>
          <p:nvPr/>
        </p:nvSpPr>
        <p:spPr bwMode="auto">
          <a:xfrm>
            <a:off x="2605088" y="41021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24 tooth spur gear</a:t>
            </a:r>
          </a:p>
        </p:txBody>
      </p:sp>
      <p:sp>
        <p:nvSpPr>
          <p:cNvPr id="63497" name="TextBox 9"/>
          <p:cNvSpPr txBox="1">
            <a:spLocks noChangeArrowheads="1"/>
          </p:cNvSpPr>
          <p:nvPr/>
        </p:nvSpPr>
        <p:spPr bwMode="auto">
          <a:xfrm>
            <a:off x="2605088" y="31210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40 tooth spur gear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C5B5A-0E05-A90F-2DCD-A2EA1ADD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Drivers, Followers &amp; Idlers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4876800" cy="4495800"/>
          </a:xfrm>
        </p:spPr>
        <p:txBody>
          <a:bodyPr rtlCol="0">
            <a:normAutofit fontScale="85000" lnSpcReduction="20000"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Driver: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gear that applies force (the gear connected to the motor on a robot)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Follower: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final gear that is driven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Idler: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gear turned by driver which then turns the follower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Notes about gears: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When 2 gears mesh, the driver makes follower turn in the opposite direction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You need an odd number of idler gears to make driver and follower turn in same direction.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You need an even number of idlers (or none) to make driver and follower turn in opposite direction</a:t>
            </a:r>
          </a:p>
        </p:txBody>
      </p:sp>
      <p:sp>
        <p:nvSpPr>
          <p:cNvPr id="1844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F8FA38-8789-BD49-9234-A1F6E6D69740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99794" y="2249837"/>
            <a:ext cx="4495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781800" y="155371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Driver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804150" y="201091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Follower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7467600" y="3320606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948488" y="4927156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7416800" y="4816031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6" name="Bent Arrow 5"/>
          <p:cNvSpPr/>
          <p:nvPr/>
        </p:nvSpPr>
        <p:spPr>
          <a:xfrm>
            <a:off x="5988050" y="3161856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H="1">
            <a:off x="8162925" y="5293868"/>
            <a:ext cx="219075" cy="374650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8001000" y="3777806"/>
            <a:ext cx="146050" cy="214312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683250" y="4679506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C129E-6E41-D744-80E6-DD658E05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Gearing Down and Up</a:t>
            </a:r>
          </a:p>
        </p:txBody>
      </p:sp>
      <p:sp>
        <p:nvSpPr>
          <p:cNvPr id="194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73B727-3553-9E4C-B833-3C8E2D30D3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8" name="Line 1030"/>
          <p:cNvSpPr>
            <a:spLocks noChangeShapeType="1"/>
          </p:cNvSpPr>
          <p:nvPr/>
        </p:nvSpPr>
        <p:spPr bwMode="auto">
          <a:xfrm>
            <a:off x="3581400" y="723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2133600"/>
            <a:ext cx="3560763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1035"/>
          <p:cNvSpPr txBox="1">
            <a:spLocks noChangeArrowheads="1"/>
          </p:cNvSpPr>
          <p:nvPr/>
        </p:nvSpPr>
        <p:spPr bwMode="auto">
          <a:xfrm>
            <a:off x="4953000" y="3338513"/>
            <a:ext cx="145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Large Driver</a:t>
            </a:r>
            <a:endParaRPr lang="en-US" altLang="en-US" dirty="0"/>
          </a:p>
        </p:txBody>
      </p:sp>
      <p:sp>
        <p:nvSpPr>
          <p:cNvPr id="27" name="Text Box 1036"/>
          <p:cNvSpPr txBox="1">
            <a:spLocks noChangeArrowheads="1"/>
          </p:cNvSpPr>
          <p:nvPr/>
        </p:nvSpPr>
        <p:spPr bwMode="auto">
          <a:xfrm>
            <a:off x="6561138" y="334803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Small Follower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920750" y="3429000"/>
            <a:ext cx="1441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Small Driver</a:t>
            </a:r>
          </a:p>
        </p:txBody>
      </p:sp>
      <p:sp>
        <p:nvSpPr>
          <p:cNvPr id="30" name="Text Box 1036"/>
          <p:cNvSpPr txBox="1">
            <a:spLocks noChangeArrowheads="1"/>
          </p:cNvSpPr>
          <p:nvPr/>
        </p:nvSpPr>
        <p:spPr bwMode="auto">
          <a:xfrm>
            <a:off x="2286000" y="344328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Large Follower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24413" y="2133600"/>
            <a:ext cx="355758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Box 31"/>
          <p:cNvSpPr txBox="1">
            <a:spLocks noChangeArrowheads="1"/>
          </p:cNvSpPr>
          <p:nvPr/>
        </p:nvSpPr>
        <p:spPr bwMode="auto">
          <a:xfrm>
            <a:off x="1219200" y="22860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/>
              <a:t>Gearing Down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torque, decreases speed)</a:t>
            </a:r>
          </a:p>
        </p:txBody>
      </p:sp>
      <p:sp>
        <p:nvSpPr>
          <p:cNvPr id="19466" name="TextBox 32"/>
          <p:cNvSpPr txBox="1">
            <a:spLocks noChangeArrowheads="1"/>
          </p:cNvSpPr>
          <p:nvPr/>
        </p:nvSpPr>
        <p:spPr bwMode="auto">
          <a:xfrm>
            <a:off x="5410200" y="230505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/>
              <a:t>Gearing Up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speed, decreases torque)</a:t>
            </a:r>
          </a:p>
        </p:txBody>
      </p:sp>
      <p:pic>
        <p:nvPicPr>
          <p:cNvPr id="1946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23316">
            <a:off x="5852319" y="3002757"/>
            <a:ext cx="15017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66359">
            <a:off x="1607344" y="3129757"/>
            <a:ext cx="17795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62000" y="4419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/>
              <a:t>Drive</a:t>
            </a:r>
            <a:endParaRPr lang="en-US" sz="1100" dirty="0"/>
          </a:p>
        </p:txBody>
      </p:sp>
      <p:sp>
        <p:nvSpPr>
          <p:cNvPr id="17" name="Right Arrow 16"/>
          <p:cNvSpPr/>
          <p:nvPr/>
        </p:nvSpPr>
        <p:spPr>
          <a:xfrm>
            <a:off x="5486400" y="4419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/>
              <a:t>Drive</a:t>
            </a:r>
            <a:endParaRPr lang="en-US" sz="11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7E78F-9B0D-3492-27FF-B0ED49D8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2133600"/>
            <a:ext cx="3235325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Calculating Gear Ratios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4950"/>
            <a:ext cx="8367713" cy="481013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/>
              <a:t>Gear Ratio = number of teeth in follower: number of teeth in driver</a:t>
            </a:r>
          </a:p>
          <a:p>
            <a:endParaRPr lang="en-US" altLang="en-US"/>
          </a:p>
        </p:txBody>
      </p:sp>
      <p:sp>
        <p:nvSpPr>
          <p:cNvPr id="204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CCFBD9-256B-A946-AEBF-2FED1D99D69F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0484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794125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5265738" y="33385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Driver</a:t>
            </a:r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6561138" y="334803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/>
              <a:t>Follower</a:t>
            </a:r>
          </a:p>
        </p:txBody>
      </p:sp>
      <p:pic>
        <p:nvPicPr>
          <p:cNvPr id="20487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45088" y="3662363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35"/>
          <p:cNvSpPr txBox="1">
            <a:spLocks noChangeArrowheads="1"/>
          </p:cNvSpPr>
          <p:nvPr/>
        </p:nvSpPr>
        <p:spPr bwMode="auto">
          <a:xfrm>
            <a:off x="1165225" y="343376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Driver</a:t>
            </a:r>
          </a:p>
        </p:txBody>
      </p:sp>
      <p:sp>
        <p:nvSpPr>
          <p:cNvPr id="11" name="Text Box 1036"/>
          <p:cNvSpPr txBox="1">
            <a:spLocks noChangeArrowheads="1"/>
          </p:cNvSpPr>
          <p:nvPr/>
        </p:nvSpPr>
        <p:spPr bwMode="auto">
          <a:xfrm>
            <a:off x="2460625" y="344328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/>
              <a:t>Follower</a:t>
            </a:r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5903913" y="54975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24/40 = 3:5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1577975" y="54800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40/24 = 5:3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24413" y="2133600"/>
            <a:ext cx="323373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1066800" y="22860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Gearing Down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torque, decreases speed)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5265738" y="230505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Gearing Up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speed, decreases torque)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62AE94-CCF2-A30C-F838-FC5E3640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081338"/>
            <a:ext cx="40179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Change the Direction of Motion</a:t>
            </a:r>
          </a:p>
        </p:txBody>
      </p:sp>
      <p:sp>
        <p:nvSpPr>
          <p:cNvPr id="215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70CEDC-FBF1-5E49-8058-AE94ED5734A7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623312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357563" y="1524000"/>
            <a:ext cx="2586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You can use gears to change the direction of motion.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309563" y="5341938"/>
            <a:ext cx="8605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Credits:  All the animated images are from: </a:t>
            </a:r>
            <a:r>
              <a:rPr lang="en-US" altLang="en-US">
                <a:hlinkClick r:id="rId5"/>
              </a:rPr>
              <a:t>http://technicopedia.com/fundamentals.html</a:t>
            </a:r>
            <a:r>
              <a:rPr lang="en-US" altLang="en-US"/>
              <a:t>. To view them correctly, you will need to use “Slideshow Mode” on PowerPoint.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CE533-4C39-E6A3-35F3-94902069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2023, FLLTutorials.com, Last Edit 5/29/2023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3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6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9.xml><?xml version="1.0" encoding="utf-8"?>
<a:theme xmlns:a="http://schemas.openxmlformats.org/drawingml/2006/main" name="2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18</TotalTime>
  <Words>779</Words>
  <Application>Microsoft Macintosh PowerPoint</Application>
  <PresentationFormat>On-screen Show (4:3)</PresentationFormat>
  <Paragraphs>129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intermediate</vt:lpstr>
      <vt:lpstr>robotdesign</vt:lpstr>
      <vt:lpstr>beginner</vt:lpstr>
      <vt:lpstr>Custom Design</vt:lpstr>
      <vt:lpstr>1_robotdesign</vt:lpstr>
      <vt:lpstr>1_beginner</vt:lpstr>
      <vt:lpstr>1_Custom Design</vt:lpstr>
      <vt:lpstr>2_robotdesign</vt:lpstr>
      <vt:lpstr>2_beginner</vt:lpstr>
      <vt:lpstr>2_Custom Design</vt:lpstr>
      <vt:lpstr>Dividend</vt:lpstr>
      <vt:lpstr>Gearing for lego robots</vt:lpstr>
      <vt:lpstr>Objectives</vt:lpstr>
      <vt:lpstr>What Is a Gear?</vt:lpstr>
      <vt:lpstr>COMMON LEGO GEARS</vt:lpstr>
      <vt:lpstr>Naming LEGO GEARS</vt:lpstr>
      <vt:lpstr>Drivers, Followers &amp; Idlers</vt:lpstr>
      <vt:lpstr>Gearing Down and Up</vt:lpstr>
      <vt:lpstr>Calculating Gear Ratios</vt:lpstr>
      <vt:lpstr>Change the Direction of Motion</vt:lpstr>
      <vt:lpstr>PROBLEMS with LEGO gears</vt:lpstr>
      <vt:lpstr>Gear boxes Can be helpful</vt:lpstr>
      <vt:lpstr>RACK GEARS For Vertical &amp; Horizontal Movement</vt:lpstr>
      <vt:lpstr>USEFUL ONLINE GEAR TOOL</vt:lpstr>
      <vt:lpstr>OTHER Useful resources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DESIGN LESSON</dc:title>
  <dc:creator>Microsoft Office User</dc:creator>
  <cp:lastModifiedBy>Srinivasan Seshan</cp:lastModifiedBy>
  <cp:revision>14</cp:revision>
  <cp:lastPrinted>2016-07-19T03:13:05Z</cp:lastPrinted>
  <dcterms:created xsi:type="dcterms:W3CDTF">2016-07-19T03:02:19Z</dcterms:created>
  <dcterms:modified xsi:type="dcterms:W3CDTF">2023-05-29T15:20:27Z</dcterms:modified>
</cp:coreProperties>
</file>