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1"/>
    <p:restoredTop sz="94650"/>
  </p:normalViewPr>
  <p:slideViewPr>
    <p:cSldViewPr snapToGrid="0" snapToObjects="1">
      <p:cViewPr varScale="1">
        <p:scale>
          <a:sx n="119" d="100"/>
          <a:sy n="119" d="100"/>
        </p:scale>
        <p:origin x="1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5/29/23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1DC70C9D-5862-204B-892E-252CC3566631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5672875-5347-D447-B322-B327136F5EDC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947199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5/29/23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F99F6D68-30EB-564C-A2C0-D6CAA25C8CB8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C84C1A8-E1F9-3A4A-8D84-0322C18EA242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90BA64A-FE91-ED42-B8A5-3703F52A147D}" type="datetime1">
              <a:rPr lang="en-US" smtClean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Engineering notebook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800" dirty="0"/>
              <a:t>This lesson was written by Sanjay and Arvind Seshan</a:t>
            </a:r>
          </a:p>
          <a:p>
            <a:r>
              <a:rPr lang="en-US" sz="2800" dirty="0"/>
              <a:t>More lessons for FIRST LEGO League are available at </a:t>
            </a:r>
            <a:r>
              <a:rPr lang="en-US" sz="28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en-US" sz="28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0430-4E01-8F48-A58B-C93EB269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CABE-DD19-5544-A22C-D39C836B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What is an engineering notebook?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081C7-1DC3-DF41-85F7-01CFFBD8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>
            <a:normAutofit/>
          </a:bodyPr>
          <a:lstStyle/>
          <a:p>
            <a:r>
              <a:rPr lang="en-US" dirty="0"/>
              <a:t>Documentation is an important aspect of </a:t>
            </a:r>
            <a:r>
              <a:rPr lang="en-US" i="1" dirty="0"/>
              <a:t>FIRST</a:t>
            </a:r>
            <a:r>
              <a:rPr lang="en-US" dirty="0"/>
              <a:t> LEGO League and something you can share during judging</a:t>
            </a:r>
          </a:p>
          <a:p>
            <a:r>
              <a:rPr lang="en-US" dirty="0"/>
              <a:t>The Engineering Notebook is a way to record your team’s journey through your season of FIRST LEGO League. </a:t>
            </a:r>
          </a:p>
          <a:p>
            <a:pPr lvl="1"/>
            <a:r>
              <a:rPr lang="en-US" dirty="0"/>
              <a:t>Record the process of designing and building the robot</a:t>
            </a:r>
          </a:p>
          <a:p>
            <a:pPr lvl="1"/>
            <a:r>
              <a:rPr lang="en-US" dirty="0"/>
              <a:t>Record your research, fieldtrips and interviews, and testing your solution</a:t>
            </a:r>
          </a:p>
          <a:p>
            <a:pPr lvl="1"/>
            <a:r>
              <a:rPr lang="en-US" dirty="0"/>
              <a:t>Record your outreach events, what you do during team meetings, and your even your future ideas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33F8E-3ED5-F34B-88C8-D557C474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947199" cy="365125"/>
          </a:xfr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2A7E8-4669-6643-A8F6-F6FC9137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1DD46-7CE3-C44A-B60D-1BDBE7453060}"/>
              </a:ext>
            </a:extLst>
          </p:cNvPr>
          <p:cNvSpPr txBox="1"/>
          <p:nvPr/>
        </p:nvSpPr>
        <p:spPr>
          <a:xfrm>
            <a:off x="1053390" y="4291657"/>
            <a:ext cx="7132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In short, you can record EVERYTHING!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A5778-6098-9246-A6D2-86FE270CF3CF}"/>
              </a:ext>
            </a:extLst>
          </p:cNvPr>
          <p:cNvSpPr txBox="1"/>
          <p:nvPr/>
        </p:nvSpPr>
        <p:spPr>
          <a:xfrm>
            <a:off x="581192" y="5157216"/>
            <a:ext cx="769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FLL Tutorials has provided some pages from actual Engineering Journals in FIRST LEGO League and also provided some blank templates for your team to use (see Worksheets section of Resources)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7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B2845-3893-504A-9D49-F0395111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What can be included?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0030D-17FF-B247-AD9E-EB5BF8E25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>
            <a:normAutofit/>
          </a:bodyPr>
          <a:lstStyle/>
          <a:p>
            <a:r>
              <a:rPr lang="en-US" dirty="0"/>
              <a:t>Photographs and drawings</a:t>
            </a:r>
          </a:p>
          <a:p>
            <a:r>
              <a:rPr lang="en-US" dirty="0"/>
              <a:t>LDD CAD drawings of your robot</a:t>
            </a:r>
          </a:p>
          <a:p>
            <a:r>
              <a:rPr lang="en-US" dirty="0"/>
              <a:t>Plans for the season and tasks to complete</a:t>
            </a:r>
          </a:p>
          <a:p>
            <a:r>
              <a:rPr lang="en-US" dirty="0"/>
              <a:t>Discussions &amp; decisions during team meetings</a:t>
            </a:r>
          </a:p>
          <a:p>
            <a:r>
              <a:rPr lang="en-US" dirty="0"/>
              <a:t>Robot and attachment designs ideas and tests</a:t>
            </a:r>
          </a:p>
          <a:p>
            <a:r>
              <a:rPr lang="en-US" dirty="0"/>
              <a:t>Code printouts and pseudocode</a:t>
            </a:r>
          </a:p>
          <a:p>
            <a:r>
              <a:rPr lang="en-US" dirty="0"/>
              <a:t>Problems you faced</a:t>
            </a:r>
          </a:p>
          <a:p>
            <a:r>
              <a:rPr lang="en-US" dirty="0"/>
              <a:t>Improvements you made</a:t>
            </a:r>
          </a:p>
          <a:p>
            <a:r>
              <a:rPr lang="en-US" dirty="0"/>
              <a:t>Ideas you have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7D3A-C037-BE49-97B7-76D23AE7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947199" cy="365125"/>
          </a:xfr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1DAE9-4EC9-294A-868C-89D6CFE1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48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BC95-8A15-BA41-8259-13E2D0E7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SOME QUESTIONS THAT ARE USEFUL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6BF0-0A3D-8940-A6ED-4F5FE5BF9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>
            <a:normAutofit/>
          </a:bodyPr>
          <a:lstStyle/>
          <a:p>
            <a:r>
              <a:rPr lang="en-US" dirty="0"/>
              <a:t>What is the goal for today’s meeting? </a:t>
            </a:r>
          </a:p>
          <a:p>
            <a:r>
              <a:rPr lang="en-US" dirty="0"/>
              <a:t>What decisions were made today?</a:t>
            </a:r>
          </a:p>
          <a:p>
            <a:r>
              <a:rPr lang="en-US" dirty="0"/>
              <a:t>Why did you make that choice?</a:t>
            </a:r>
          </a:p>
          <a:p>
            <a:r>
              <a:rPr lang="en-US" dirty="0"/>
              <a:t>What did you try today?</a:t>
            </a:r>
          </a:p>
          <a:p>
            <a:r>
              <a:rPr lang="en-US" dirty="0"/>
              <a:t>What worked, what did not work?</a:t>
            </a:r>
          </a:p>
          <a:p>
            <a:r>
              <a:rPr lang="en-US" dirty="0"/>
              <a:t>When something didn’t work, how did you solve the problem?</a:t>
            </a:r>
          </a:p>
          <a:p>
            <a:r>
              <a:rPr lang="en-US" dirty="0"/>
              <a:t>What modifications are you planning on making next time? What are your next steps?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A3CE0-3853-834E-AB6B-BD1CA004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947199" cy="365125"/>
          </a:xfr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414AA-DB8B-3041-91B1-F094242A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8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4A88-64C6-924B-89F5-E02F6C57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JOURNAL SAMPLE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28E8-B5D9-E947-AC6E-88C7A6B0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4D46-E808-F346-AB8C-C7A864E5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D66F2-66E1-BD45-879C-D85F29C847B6}"/>
              </a:ext>
            </a:extLst>
          </p:cNvPr>
          <p:cNvSpPr txBox="1"/>
          <p:nvPr/>
        </p:nvSpPr>
        <p:spPr>
          <a:xfrm>
            <a:off x="422696" y="1677156"/>
            <a:ext cx="32828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Record how the team came up with their Robot Game Strategy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Record what missions you will complete in each run and pseudocode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Record who is going to work on what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B6F0E92D-D652-C748-B3E1-EE306415E5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813" y="1440694"/>
            <a:ext cx="3939912" cy="5017959"/>
          </a:xfrm>
        </p:spPr>
      </p:pic>
    </p:spTree>
    <p:extLst>
      <p:ext uri="{BB962C8B-B14F-4D97-AF65-F5344CB8AC3E}">
        <p14:creationId xmlns:p14="http://schemas.microsoft.com/office/powerpoint/2010/main" val="362280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4A88-64C6-924B-89F5-E02F6C57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JOURNAL SAMPLE 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28E8-B5D9-E947-AC6E-88C7A6B0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4D46-E808-F346-AB8C-C7A864E5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D66F2-66E1-BD45-879C-D85F29C847B6}"/>
              </a:ext>
            </a:extLst>
          </p:cNvPr>
          <p:cNvSpPr txBox="1"/>
          <p:nvPr/>
        </p:nvSpPr>
        <p:spPr>
          <a:xfrm>
            <a:off x="581192" y="3500234"/>
            <a:ext cx="326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Record tests on different base robots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B895160-AC3F-5043-82EB-4C392A452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774" y="1445957"/>
            <a:ext cx="4068798" cy="4939553"/>
          </a:xfrm>
        </p:spPr>
      </p:pic>
    </p:spTree>
    <p:extLst>
      <p:ext uri="{BB962C8B-B14F-4D97-AF65-F5344CB8AC3E}">
        <p14:creationId xmlns:p14="http://schemas.microsoft.com/office/powerpoint/2010/main" val="151870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4A88-64C6-924B-89F5-E02F6C57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JOURNAL SAMPLE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28E8-B5D9-E947-AC6E-88C7A6B0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4D46-E808-F346-AB8C-C7A864E5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D66F2-66E1-BD45-879C-D85F29C847B6}"/>
              </a:ext>
            </a:extLst>
          </p:cNvPr>
          <p:cNvSpPr txBox="1"/>
          <p:nvPr/>
        </p:nvSpPr>
        <p:spPr>
          <a:xfrm>
            <a:off x="581192" y="3576945"/>
            <a:ext cx="2492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Record other tests such as comparing different wheels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E00D890-1130-9049-94B2-86108CA0F1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234" y="1661363"/>
            <a:ext cx="5270710" cy="4354513"/>
          </a:xfrm>
        </p:spPr>
      </p:pic>
    </p:spTree>
    <p:extLst>
      <p:ext uri="{BB962C8B-B14F-4D97-AF65-F5344CB8AC3E}">
        <p14:creationId xmlns:p14="http://schemas.microsoft.com/office/powerpoint/2010/main" val="359691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4A88-64C6-924B-89F5-E02F6C57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JOURNAL SAMPLE 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28E8-B5D9-E947-AC6E-88C7A6B0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4D46-E808-F346-AB8C-C7A864E5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D66F2-66E1-BD45-879C-D85F29C847B6}"/>
              </a:ext>
            </a:extLst>
          </p:cNvPr>
          <p:cNvSpPr txBox="1"/>
          <p:nvPr/>
        </p:nvSpPr>
        <p:spPr>
          <a:xfrm>
            <a:off x="581192" y="2518798"/>
            <a:ext cx="29584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Document different attachment ideas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</a:rPr>
              <a:t>Document interviews/fieldtrips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BF17AE6-BD8F-0743-B0B3-6D1890514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806" y="1493873"/>
            <a:ext cx="4719256" cy="4894044"/>
          </a:xfrm>
        </p:spPr>
      </p:pic>
    </p:spTree>
    <p:extLst>
      <p:ext uri="{BB962C8B-B14F-4D97-AF65-F5344CB8AC3E}">
        <p14:creationId xmlns:p14="http://schemas.microsoft.com/office/powerpoint/2010/main" val="60961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4A88-64C6-924B-89F5-E02F6C57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JOURNAL SAMPLE 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28E8-B5D9-E947-AC6E-88C7A6B0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14D46-E808-F346-AB8C-C7A864E5C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AD66F2-66E1-BD45-879C-D85F29C847B6}"/>
              </a:ext>
            </a:extLst>
          </p:cNvPr>
          <p:cNvSpPr txBox="1"/>
          <p:nvPr/>
        </p:nvSpPr>
        <p:spPr>
          <a:xfrm>
            <a:off x="433708" y="2144851"/>
            <a:ext cx="23537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Document goals you have set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Document problems encountered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>
                <a:solidFill>
                  <a:srgbClr val="FF0000"/>
                </a:solidFill>
              </a:rPr>
              <a:t>Document what your worked on during a meeting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823BC6C-2FB3-2C45-849F-8B56E77FD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6658" y="1490565"/>
            <a:ext cx="5563746" cy="4074856"/>
          </a:xfrm>
        </p:spPr>
      </p:pic>
    </p:spTree>
    <p:extLst>
      <p:ext uri="{BB962C8B-B14F-4D97-AF65-F5344CB8AC3E}">
        <p14:creationId xmlns:p14="http://schemas.microsoft.com/office/powerpoint/2010/main" val="19913821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146</TotalTime>
  <Words>457</Words>
  <Application>Microsoft Macintosh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Gill Sans MT</vt:lpstr>
      <vt:lpstr>Wingdings</vt:lpstr>
      <vt:lpstr>Wingdings 2</vt:lpstr>
      <vt:lpstr>Dividend</vt:lpstr>
      <vt:lpstr>Engineering notebook</vt:lpstr>
      <vt:lpstr>What is an engineering notebook?</vt:lpstr>
      <vt:lpstr>What can be included?</vt:lpstr>
      <vt:lpstr>SOME QUESTIONS THAT ARE USEFUL</vt:lpstr>
      <vt:lpstr>ENGINEERING JOURNAL SAMPLE 1</vt:lpstr>
      <vt:lpstr>ENGINEERING JOURNAL SAMPLE 2</vt:lpstr>
      <vt:lpstr>ENGINEERING JOURNAL SAMPLE 3</vt:lpstr>
      <vt:lpstr>ENGINEERING JOURNAL SAMPLE 4</vt:lpstr>
      <vt:lpstr>ENGINEERING JOURNAL SAMPLE 5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Srinivasan Seshan</cp:lastModifiedBy>
  <cp:revision>14</cp:revision>
  <dcterms:created xsi:type="dcterms:W3CDTF">2018-06-09T21:02:33Z</dcterms:created>
  <dcterms:modified xsi:type="dcterms:W3CDTF">2023-05-29T14:56:21Z</dcterms:modified>
</cp:coreProperties>
</file>