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5" r:id="rId1"/>
    <p:sldMasterId id="2147483847" r:id="rId2"/>
    <p:sldMasterId id="2147483859" r:id="rId3"/>
    <p:sldMasterId id="2147483871" r:id="rId4"/>
    <p:sldMasterId id="2147483883" r:id="rId5"/>
    <p:sldMasterId id="2147483895" r:id="rId6"/>
    <p:sldMasterId id="2147483907" r:id="rId7"/>
  </p:sldMasterIdLst>
  <p:notesMasterIdLst>
    <p:notesMasterId r:id="rId18"/>
  </p:notesMasterIdLst>
  <p:handoutMasterIdLst>
    <p:handoutMasterId r:id="rId19"/>
  </p:handoutMasterIdLst>
  <p:sldIdLst>
    <p:sldId id="289" r:id="rId8"/>
    <p:sldId id="290" r:id="rId9"/>
    <p:sldId id="297" r:id="rId10"/>
    <p:sldId id="302" r:id="rId11"/>
    <p:sldId id="301" r:id="rId12"/>
    <p:sldId id="291" r:id="rId13"/>
    <p:sldId id="293" r:id="rId14"/>
    <p:sldId id="300" r:id="rId15"/>
    <p:sldId id="299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 autoAdjust="0"/>
    <p:restoredTop sz="94648"/>
  </p:normalViewPr>
  <p:slideViewPr>
    <p:cSldViewPr snapToGrid="0" snapToObjects="1">
      <p:cViewPr varScale="1">
        <p:scale>
          <a:sx n="86" d="100"/>
          <a:sy n="86" d="100"/>
        </p:scale>
        <p:origin x="200" y="7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5/29/23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36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0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2D07-FCE9-094D-B964-60468687DF31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BD2D8-EC81-E546-A4A6-8FC4FD364C19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9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C9C59-4888-494D-B454-CFEDEF4BEBC4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36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002C-094D-E54F-A151-9FB6B4ED4DAB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43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1405-1601-CF42-9474-5AFA09C94898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4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09FD-E445-5648-AF51-939CC3151A85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349407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E6706-9A23-3540-9BC8-D6C37194E48A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15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126D-A67C-1743-8E15-E6DC1F0BDB20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54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E389-A508-D740-A59A-811EF0F23694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9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DED4E-EDC6-3146-AA36-E9E120E099FF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47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5C62-04CE-E541-9858-61FDEF6D8923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550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8DC5-B92A-E543-9AD7-68FCD202670B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03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BD72-1F2B-DB42-A1DE-40171E3E6B88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83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618-36BD-684E-82E3-6637950F9E0F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59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4B74-5B45-9D4F-A3D3-46600C378790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7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B7E7-CC31-434A-9C81-786FC82FE325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3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9BBA-87C5-3345-9011-FBB13753D840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86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9A701-1F80-F84B-B5F5-12F743D52DFC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129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A49BA-8128-D14B-82F7-A23CD5B8E996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11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690A-4570-B24B-B75A-AB9F33DC1933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23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F54AF-F47E-5141-A8BA-9177D8C09F72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25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84EF-1C13-D74E-92B3-0D508C76426A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DFF1-1B81-BF49-9A7E-8463196BCE02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8006119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CF7A-AB15-E943-A6C1-62A3B568C20B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462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C9AA0-A396-8248-B066-20E7974FB8DD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96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F6B0-C9D0-C547-9DD9-3FF9C5A9E234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333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5F0D1-DCEE-1543-B949-E9552660C672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974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5BCA1-2610-C64F-B500-204D18F67A33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664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10FE-A7BD-B04D-80EF-AD8576FA0628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0407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A148-C330-BD46-A688-390AB9E2E64C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19867300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34E90-6AC7-B34C-96CA-91D564143955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429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1AB5-61A1-3E4C-8EDD-F02B86F04705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93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AC54-F1CE-D14B-BE50-38BB8570596E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0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6F55-E1B4-794E-BBE9-4509F05A3E8B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217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E57D-969C-7549-94E9-9AA2689D6F95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688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DBFA-D4B9-794A-9EA7-766BF2335F0E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46006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5330-E88B-944D-95FF-3CB60807A884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510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CE12-BD4F-704A-9D62-2174016FF343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244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1043-9873-5049-B9A6-56B7388318D1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313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CB064-40B1-8847-8259-DAFE4D141E9D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2" name="Picture 2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3F2940E-D6B0-4889-82D3-031E7DE99E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92" y="184891"/>
            <a:ext cx="8277216" cy="303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377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E814B-6514-7847-8EAF-E3FBE705AC31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9882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30A3-9471-3E4F-A756-13107A4F4CF3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5104856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79635-E094-BA42-8493-409EE3AC39DB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699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F72C6-952C-8B46-9C43-927177FA84D7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5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F-EF2F-8D49-94F6-9D08CB5FFF3E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606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1158-BA1B-934A-9F35-C6DE5190626D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455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D0E17-AF04-0D4A-BBA1-BE61A39C05FE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68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9A71-1703-394F-9567-CA2386079A43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56745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F3CE5-328A-EC44-A542-3F7622DA5B48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79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2A21-FBB6-724E-BCBD-90744DE6D342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717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7D76-B768-E54D-B91F-DD21A84EA4FC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823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1475-C960-FB44-B848-AFE2602D26BD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551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3C8F5-0624-9348-A1B0-250468C0B9A5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805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4F5BF-984F-4D4A-97E6-5DE5D397FAF8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381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22D20-AD04-374E-AC82-BA1193E56A0D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8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16476-2EE8-FF41-A508-FCF3D39B4484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45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2344-9D07-354F-AF34-B7EC8A754323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95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3EF8-95E9-134F-9AFE-A0EE3F2F74F9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177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E4041-1722-C644-976B-18B0D17E3603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436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91CE3-125D-4B4C-861F-6215CE3BC6C2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892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092D-78E6-FF49-A1D5-DD5064C522F6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140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0F66-0110-1542-BA5A-7FF78AA00C28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225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53AE-7D33-EA41-B5C3-BE766CE833D4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145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563880"/>
            <a:ext cx="8240108" cy="568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1192" y="3936453"/>
            <a:ext cx="7989752" cy="1033133"/>
          </a:xfrm>
          <a:ln>
            <a:noFill/>
          </a:ln>
          <a:effectLst/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5175772"/>
            <a:ext cx="7989752" cy="590321"/>
          </a:xfrm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4ABF8B1-8E80-2A49-BED1-4333D0C7D8AF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B45051-E032-1249-AC8B-C5EB1B15FB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" y="563880"/>
            <a:ext cx="8488680" cy="291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61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8181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91" y="1505583"/>
            <a:ext cx="8238707" cy="4353215"/>
          </a:xfrm>
        </p:spPr>
        <p:txBody>
          <a:bodyPr anchor="t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E510904-FE82-B349-843E-834D82D57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59327" y="6392242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A3D86D3-EC24-124D-9591-16FBC1252460}" type="datetime1">
              <a:rPr lang="en-US" smtClean="0"/>
              <a:t>5/29/23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48965D5-4E22-4D4C-B0D3-4AEC70083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 FLLTutorials.com, Last Edit 5/29/2023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AB5AFF-5E76-4041-B3D5-669547C0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7697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2362C45-CC3C-1C41-89EF-9E39AB823873}"/>
              </a:ext>
            </a:extLst>
          </p:cNvPr>
          <p:cNvSpPr txBox="1">
            <a:spLocks/>
          </p:cNvSpPr>
          <p:nvPr/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Last Edit: </a:t>
            </a:r>
            <a:fld id="{B61BEF0D-F0BB-DE4B-95CE-6DB70DBA9567}" type="datetimeFigureOut">
              <a:rPr lang="en-US" smtClean="0"/>
              <a:pPr/>
              <a:t>5/29/23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9E8FBED-B055-2A4A-8E32-9CB6B48C25B3}"/>
              </a:ext>
            </a:extLst>
          </p:cNvPr>
          <p:cNvSpPr txBox="1">
            <a:spLocks/>
          </p:cNvSpPr>
          <p:nvPr/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2018, FLL TUTORIALS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A884034-3EBB-704E-AFCD-9611BBBEBA37}"/>
              </a:ext>
            </a:extLst>
          </p:cNvPr>
          <p:cNvSpPr txBox="1">
            <a:spLocks/>
          </p:cNvSpPr>
          <p:nvPr/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084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E001-5130-FD49-A248-AC153572B52E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76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981A5A73-E079-4F4C-8C63-CCAD8B7D9443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974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BE0EAB49-A7EB-C54C-A7FE-ACEBEBC9C4B5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947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6600BE7A-A9A3-6749-80EA-ECA03464EBF8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593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5D3BDA76-065C-4F48-B7D1-898133241AA6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515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6CC822D-E27D-2B4C-A393-89F18D864519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705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9CDEA1D4-651C-D144-8CD9-03B2821A277C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872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3F127922-CD40-A042-AE20-0604C5A9634E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247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7D69B51-7DD7-BF43-A776-C6DB26AA8F90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39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18CE-B0E9-DD40-82D4-B1D02033E311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94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E062-1E45-354B-84E8-D56BA29C4201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2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00F3D9F-9451-334C-A014-D68E4665A648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6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CAB2E00-2A5B-784C-8092-1DF85682E55D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 FLLTutorials.com, Last Edit 5/29/2023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0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C397F-D34A-D74E-858C-9A04D73A35BD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2023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6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03002E0-E694-0B4E-B3E2-94EDF504242D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93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655A43A-FE4F-5442-9F47-9E8CBDA3E08D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 FLLTutorials.com, Last Edit 5/29/2023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17192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08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2008F-04D7-3C41-B007-F5AA5A7954CE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2023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8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AAE8D72-8133-BD4C-9ABB-B6CCBBAC2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33A8817-0BE5-F949-B35B-7B08F67F2835}" type="datetime1">
              <a:rPr lang="en-US" smtClean="0"/>
              <a:t>5/29/23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AB9BFBD-8489-AA40-9E3F-B3F63A8BD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 FLLTutorials.com, Last Edit 5/29/2023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4709EF-0344-434E-8D31-15D41ADEE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7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4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Cable management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Seshan brothers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953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5162"/>
            <a:ext cx="8245474" cy="4761002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/>
              <a:t>This tutorial was created by Sanjay </a:t>
            </a:r>
            <a:r>
              <a:rPr lang="en-US" sz="2400" dirty="0" err="1"/>
              <a:t>Seshan</a:t>
            </a:r>
            <a:r>
              <a:rPr lang="en-US" sz="2400" dirty="0"/>
              <a:t> and Arvind </a:t>
            </a:r>
            <a:r>
              <a:rPr lang="en-US" sz="2400" dirty="0" err="1"/>
              <a:t>Seshan</a:t>
            </a: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Photos and ideas from FIRST Tech Challenge 8393 Giant Diencephalic </a:t>
            </a:r>
            <a:r>
              <a:rPr lang="en-US" sz="2400" dirty="0" err="1"/>
              <a:t>BrainSTEM</a:t>
            </a:r>
            <a:r>
              <a:rPr lang="en-US" sz="2400" dirty="0"/>
              <a:t> Robotics (Former FIRST LEGO League Team)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 More lessons at www.ev3lessons.com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2487" y="4160675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110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cable Management?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17945" y="1830791"/>
            <a:ext cx="3749382" cy="4557125"/>
          </a:xfrm>
        </p:spPr>
        <p:txBody>
          <a:bodyPr>
            <a:normAutofit fontScale="55000" lnSpcReduction="20000"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No matter what robot you are building (for fun, for a class, or competition), you have to be able wire your robot well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There are three reasons: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Aesthetics – The robot needs to look nice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Convenience – The wires should not be in the way of operating the robot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Identification – If you need to replace a part on the robot or rewire, you should be able to trace which wire goes where 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41122" y="5120879"/>
            <a:ext cx="349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Printer created by Seshan Brothers</a:t>
            </a:r>
          </a:p>
        </p:txBody>
      </p:sp>
      <p:pic>
        <p:nvPicPr>
          <p:cNvPr id="1026" name="Picture 2" descr="Robot Designs">
            <a:extLst>
              <a:ext uri="{FF2B5EF4-FFF2-40B4-BE49-F238E27FC236}">
                <a16:creationId xmlns:a16="http://schemas.microsoft.com/office/drawing/2014/main" id="{8E791E14-26D9-A6D9-2B88-E651883AC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459" y="2167406"/>
            <a:ext cx="4275596" cy="285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11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734175" algn="l"/>
              </a:tabLst>
            </a:pPr>
            <a:r>
              <a:rPr lang="en-US" dirty="0"/>
              <a:t>EV3 Cables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480"/>
            <a:ext cx="4782511" cy="4821976"/>
          </a:xfrm>
        </p:spPr>
        <p:txBody>
          <a:bodyPr>
            <a:no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/>
              <a:t>The EV3 Edu Core set (#45544) and the Retail set (#31313) come with the following cable lengths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/>
              <a:t>4 x 25 cm/10 in. cables, 2 x 35 cm/14 in. cables, and 1 x 50 cm/20 in. cables. </a:t>
            </a:r>
            <a:endParaRPr lang="en-US" sz="2800" dirty="0"/>
          </a:p>
          <a:p>
            <a:pPr marL="476100" indent="-342900">
              <a:buFont typeface="Arial" charset="0"/>
              <a:buChar char="•"/>
            </a:pPr>
            <a:r>
              <a:rPr lang="en-US" sz="2000" dirty="0"/>
              <a:t>If you break the tip on the cables or you need extra wires, you will need to purchase replacements</a:t>
            </a:r>
          </a:p>
          <a:p>
            <a:pPr marL="800100" lvl="1" indent="-342900">
              <a:buFont typeface="Arial" charset="0"/>
              <a:buChar char="•"/>
            </a:pP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FLLTutorials.com, Last Edit 5/29/2023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557" y="1621334"/>
            <a:ext cx="3084387" cy="234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0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BC368-C81B-3466-5380-456BC61DC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SPIKE PRIME CABLES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2936C-1C0A-F623-2B63-5AC6C2E0B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505583"/>
            <a:ext cx="4682709" cy="4664942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SPIKE Prime cables are permanently attached to motors and sensors and come only in fixed lengths</a:t>
            </a:r>
          </a:p>
          <a:p>
            <a:r>
              <a:rPr lang="en-US" sz="2400" dirty="0"/>
              <a:t>If you damage the cable or the plug at the end, you cannot replace the wire so take care of them!</a:t>
            </a:r>
          </a:p>
          <a:p>
            <a:r>
              <a:rPr lang="en-US" sz="2400" dirty="0"/>
              <a:t>SPIKE Prime cables are much thinner and more flexible compared to EV3 cables. This allows you to tuck them into your robot more easily </a:t>
            </a:r>
          </a:p>
          <a:p>
            <a:r>
              <a:rPr lang="en-US" sz="2400" dirty="0"/>
              <a:t>While some 3rd party plugs/adapters/replacement parts may exist, you may not use these in </a:t>
            </a:r>
            <a:r>
              <a:rPr lang="en-US" sz="2400" i="1" dirty="0"/>
              <a:t>FIRST</a:t>
            </a:r>
            <a:r>
              <a:rPr lang="en-US" sz="2400" dirty="0"/>
              <a:t> LEGO League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0FFE58-13D4-4A7C-7F12-D96759364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pic>
        <p:nvPicPr>
          <p:cNvPr id="6" name="Picture 5" descr="A picture containing LEGO, auto part&#10;&#10;Description automatically generated">
            <a:extLst>
              <a:ext uri="{FF2B5EF4-FFF2-40B4-BE49-F238E27FC236}">
                <a16:creationId xmlns:a16="http://schemas.microsoft.com/office/drawing/2014/main" id="{228811CF-280A-EAAE-2036-1E46ABCDBF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98" b="38957"/>
          <a:stretch/>
        </p:blipFill>
        <p:spPr>
          <a:xfrm>
            <a:off x="5451777" y="1659113"/>
            <a:ext cx="2738965" cy="2304308"/>
          </a:xfrm>
          <a:prstGeom prst="rect">
            <a:avLst/>
          </a:prstGeom>
        </p:spPr>
      </p:pic>
      <p:pic>
        <p:nvPicPr>
          <p:cNvPr id="7" name="Picture 6" descr="A picture containing LEGO, auto part&#10;&#10;Description automatically generated">
            <a:extLst>
              <a:ext uri="{FF2B5EF4-FFF2-40B4-BE49-F238E27FC236}">
                <a16:creationId xmlns:a16="http://schemas.microsoft.com/office/drawing/2014/main" id="{16E42F3E-108E-9D5B-837E-B3C7FC1F90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4" b="16939"/>
          <a:stretch/>
        </p:blipFill>
        <p:spPr>
          <a:xfrm>
            <a:off x="6487240" y="3838054"/>
            <a:ext cx="2010296" cy="274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91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CABLE IDENTIFICATION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43050"/>
            <a:ext cx="4237463" cy="4613051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You can use LEGO rubber bands to indicate with wire is for which sensor or motor. However,  LEGO rubber bands are expensive and fragile, and not that easy to replace.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Instead, consider wrapping your wire with colored LEGO pieces if using an EV3, or using the colored clips that come with SPIKE Prime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5973" y="1751717"/>
            <a:ext cx="3584971" cy="25997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A picture containing toy, clothespin, line, several&#10;&#10;Description automatically generated">
            <a:extLst>
              <a:ext uri="{FF2B5EF4-FFF2-40B4-BE49-F238E27FC236}">
                <a16:creationId xmlns:a16="http://schemas.microsoft.com/office/drawing/2014/main" id="{9E1B7AD8-CF7A-3CC6-7482-891389414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973" y="4171622"/>
            <a:ext cx="3729731" cy="279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4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Shorten Cables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88770"/>
            <a:ext cx="7759522" cy="4787687"/>
          </a:xfrm>
        </p:spPr>
        <p:txBody>
          <a:bodyPr>
            <a:normAutofit/>
          </a:bodyPr>
          <a:lstStyle/>
          <a:p>
            <a:pPr marL="346075" indent="-342900"/>
            <a:r>
              <a:rPr lang="en-US" sz="2000" dirty="0"/>
              <a:t>If you are using an EV3, use the most appropriate length cable for the connection first</a:t>
            </a:r>
          </a:p>
          <a:p>
            <a:pPr marL="346075" indent="-342900"/>
            <a:r>
              <a:rPr lang="en-US" sz="2000" dirty="0"/>
              <a:t>If the cables are too long on your EV3 or SPIKE Prime, you can wrap them around each other or beams, or fold &amp; tuck them into available places, etc.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" y="3757133"/>
            <a:ext cx="3763189" cy="20987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A picture containing wheel, LEGO, auto part, toy vehicle&#10;&#10;Description automatically generated">
            <a:extLst>
              <a:ext uri="{FF2B5EF4-FFF2-40B4-BE49-F238E27FC236}">
                <a16:creationId xmlns:a16="http://schemas.microsoft.com/office/drawing/2014/main" id="{64DCDD30-237F-A24F-7154-F2247C00F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033" y="3586368"/>
            <a:ext cx="3253640" cy="244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15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CABLE HOLDERS FOR BUNDLING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195" y="1602315"/>
            <a:ext cx="4056549" cy="2795612"/>
          </a:xfrm>
        </p:spPr>
        <p:txBody>
          <a:bodyPr>
            <a:normAutofit fontScale="92500"/>
          </a:bodyPr>
          <a:lstStyle/>
          <a:p>
            <a:pPr marL="288925" indent="-285750"/>
            <a:r>
              <a:rPr lang="en-US" sz="1600" dirty="0"/>
              <a:t>Cable holders can identify what they are (use different colors for each sensor/motor) </a:t>
            </a:r>
          </a:p>
          <a:p>
            <a:pPr marL="288925" indent="-285750"/>
            <a:r>
              <a:rPr lang="en-US" sz="1600" dirty="0"/>
              <a:t>They can be used to keep multiple wires together (EV3 or SPIKE Prime)</a:t>
            </a:r>
          </a:p>
          <a:p>
            <a:pPr marL="288925" indent="-285750"/>
            <a:r>
              <a:rPr lang="en-US" sz="1600" dirty="0"/>
              <a:t>They can be used to attach the wire to a beam (see next page for examples)</a:t>
            </a:r>
          </a:p>
          <a:p>
            <a:pPr marL="288925" indent="-285750"/>
            <a:r>
              <a:rPr lang="en-US" sz="1600" dirty="0"/>
              <a:t>LEGO gear boxes can find a new use as cable holders. In the images, cables are fed through a gear box piece. They are spacious enough to hold multiple cables.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1574" y="4292415"/>
            <a:ext cx="3271234" cy="21737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660" y="1602315"/>
            <a:ext cx="3271234" cy="2840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5248" y="4443206"/>
            <a:ext cx="1803043" cy="1944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2514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CABLE GUIDE RAILS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701634"/>
            <a:ext cx="3378895" cy="2309962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Building guide rails helps to keep them out of the way of movable parts of the robot and makes them always stay in the same spot on your robot.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1643" y="1658246"/>
            <a:ext cx="1953552" cy="12981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089" y="3989653"/>
            <a:ext cx="7690456" cy="2360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6039" y="2823155"/>
            <a:ext cx="1544316" cy="14294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5783" y="1621197"/>
            <a:ext cx="1790164" cy="12621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6876" y="2810515"/>
            <a:ext cx="1405592" cy="14227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0437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PLUG-IN Guides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9312"/>
            <a:ext cx="4114800" cy="4373563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If you design a robot where you have to frequently change your motors/sensors out, you need a way to plug the cables in efficiently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The technique in the image on the right keeps the spacing between the wires correct at all times and lets you install them all at the same time.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Using different colors lets you color code which wire goes to which sensor or motor.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FLLTutorials.com, Last Edit 5/29/2023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5965" y="1703888"/>
            <a:ext cx="2976842" cy="1999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5478" y="4206240"/>
            <a:ext cx="2957329" cy="22045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14823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robotdesig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otdesign" id="{9E0F3691-EE43-2247-B654-E079F60D988E}" vid="{2FA53789-A7CC-A64D-865A-ABC39EE28B46}"/>
    </a:ext>
  </a:extLst>
</a:theme>
</file>

<file path=ppt/theme/theme5.xml><?xml version="1.0" encoding="utf-8"?>
<a:theme xmlns:a="http://schemas.openxmlformats.org/drawingml/2006/main" name="1_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ineeringJournal" id="{97721FB4-21DC-6D4C-AC10-5E4545120761}" vid="{EB585347-F0B4-B74F-BF80-5185492EFC16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4325</TotalTime>
  <Words>703</Words>
  <Application>Microsoft Macintosh PowerPoint</Application>
  <PresentationFormat>On-screen Show (4:3)</PresentationFormat>
  <Paragraphs>52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Gill Sans MT</vt:lpstr>
      <vt:lpstr>Helvetica Neue</vt:lpstr>
      <vt:lpstr>Wingdings 2</vt:lpstr>
      <vt:lpstr>Essential</vt:lpstr>
      <vt:lpstr>beginner</vt:lpstr>
      <vt:lpstr>Custom Design</vt:lpstr>
      <vt:lpstr>robotdesign</vt:lpstr>
      <vt:lpstr>1_beginner</vt:lpstr>
      <vt:lpstr>1_Custom Design</vt:lpstr>
      <vt:lpstr>Dividend</vt:lpstr>
      <vt:lpstr>Cable management</vt:lpstr>
      <vt:lpstr>What is cable Management?</vt:lpstr>
      <vt:lpstr>EV3 Cables</vt:lpstr>
      <vt:lpstr>SPIKE PRIME CABLES</vt:lpstr>
      <vt:lpstr>CABLE IDENTIFICATION</vt:lpstr>
      <vt:lpstr>Shorten Cables</vt:lpstr>
      <vt:lpstr>CABLE HOLDERS FOR BUNDLING </vt:lpstr>
      <vt:lpstr>CABLE GUIDE RAILS</vt:lpstr>
      <vt:lpstr>PLUG-IN Guides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Menu System</dc:title>
  <dc:creator>Sanjay Seshan</dc:creator>
  <cp:lastModifiedBy>Srinivasan Seshan</cp:lastModifiedBy>
  <cp:revision>103</cp:revision>
  <cp:lastPrinted>2016-07-05T17:09:05Z</cp:lastPrinted>
  <dcterms:created xsi:type="dcterms:W3CDTF">2014-10-28T21:59:38Z</dcterms:created>
  <dcterms:modified xsi:type="dcterms:W3CDTF">2023-05-29T18:47:02Z</dcterms:modified>
</cp:coreProperties>
</file>