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  <p:sldMasterId id="2147483859" r:id="rId3"/>
    <p:sldMasterId id="2147483871" r:id="rId4"/>
    <p:sldMasterId id="2147483883" r:id="rId5"/>
    <p:sldMasterId id="2147483895" r:id="rId6"/>
    <p:sldMasterId id="2147483907" r:id="rId7"/>
  </p:sldMasterIdLst>
  <p:notesMasterIdLst>
    <p:notesMasterId r:id="rId14"/>
  </p:notesMasterIdLst>
  <p:handoutMasterIdLst>
    <p:handoutMasterId r:id="rId15"/>
  </p:handoutMasterIdLst>
  <p:sldIdLst>
    <p:sldId id="289" r:id="rId8"/>
    <p:sldId id="310" r:id="rId9"/>
    <p:sldId id="316" r:id="rId10"/>
    <p:sldId id="314" r:id="rId11"/>
    <p:sldId id="317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4" autoAdjust="0"/>
    <p:restoredTop sz="95704"/>
  </p:normalViewPr>
  <p:slideViewPr>
    <p:cSldViewPr snapToGrid="0" snapToObjects="1">
      <p:cViewPr varScale="1">
        <p:scale>
          <a:sx n="113" d="100"/>
          <a:sy n="113" d="100"/>
        </p:scale>
        <p:origin x="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5/29/23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81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4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AC15-5015-E840-84A4-D7EFA4FAF9DE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1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A64F-2C31-084E-887C-934EB9C1E774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9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3E8F-4C0A-9D43-BC5E-1FBB66FC0DF6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36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BE05-F951-994C-9508-FF07EF3B3C47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6167-FF53-A540-B414-761B0680C8DB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4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DB05-24BF-D74A-A3E0-EC9AFC49785B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349407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39BF-B658-4E4E-82B5-987840B0DF16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15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8947-56E1-9D44-B786-581E7575A8CC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54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024-1C43-2444-97B1-3EFB962550CA}" type="datetime1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9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74AC-7461-F547-8C1D-E9810895DB16}" type="datetime1">
              <a:rPr lang="en-US" smtClean="0"/>
              <a:t>5/29/23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7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3DA8-EEF6-5C4A-AC00-A27793CEE9C4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550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1FE1-7F8E-4C4E-AE45-8C6E8F1376E6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3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F21-F0DF-5C42-AE28-41491472CDF7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83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13C9-1986-144D-8D08-2972E69AD698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59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785F-3800-6243-B0C6-EEF515A0355C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7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60DC-49A2-C24E-9D1E-C4F04A7F139B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38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D1B9-94FE-7A41-9F7F-FFF97C3F0B5D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860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D404-AAEA-8F46-BDDA-AF67E42015E9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129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C380-53E9-104E-BC0D-4F6C61A6DA13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115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E66-CC54-314B-BF61-4D5AE26B1B98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232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8F8E-7416-F54D-A230-02DF3849E1E8}" type="datetime1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252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44B7-DCB2-8948-B3F8-749B076751FF}" type="datetime1">
              <a:rPr lang="en-US" smtClean="0"/>
              <a:t>5/29/23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9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6FB1-E42C-F44C-8BF1-1EDE4998BF19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8006119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3DAD-BCFF-C14E-ACB3-50B0659144E7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462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E924-6F92-1141-B8B7-BCBF099703F0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968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C48D-BF74-FC43-BD8D-DAF89F4BE14E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33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5BC1-4154-EB4D-B71F-24B2D1D1F9E1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974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7C13-F043-3A48-A7C0-E8347EE79936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324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B33A-3843-7640-9CDD-68F60DDC710D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28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A2D0E-0AC9-4E41-A1D8-05F4D1BC50A1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4355188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8BF9-ED09-B448-BBD1-6F823266CEF0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3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D99A-628B-7148-80F2-C1DAC7DE9A06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220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1959-4A9D-EF44-9392-A0BECBC16FA8}" type="datetime1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0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4B4C-A0D7-0B40-A5AE-9F68C251A251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217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5394-C4E4-964A-BCDC-1DE82418843D}" type="datetime1">
              <a:rPr lang="en-US" smtClean="0"/>
              <a:t>5/29/23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732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0C2-CD0B-1E47-9FE5-5DE7731507FE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1254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D4A9-8CA4-2A41-84FB-E3CD7FE15CE9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401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1711-480D-7945-A2B1-A04ED26DBF69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114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1F71-AA6D-7642-8453-DF8DF51745B0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237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E398-1F6F-5947-8084-D9A8814CC748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06" y="2895600"/>
            <a:ext cx="147895" cy="396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20" y="0"/>
            <a:ext cx="184958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477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22" name="Picture 21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3F2940E-D6B0-4889-82D3-031E7DE99E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25" y="88749"/>
            <a:ext cx="8277216" cy="303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208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BAE7-0A26-3545-A4B5-2FF3A8629999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328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8592-E1A6-2842-B585-29FA9180DA9A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12722913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D746-9482-1449-8365-21812E06D1C5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907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855F-4766-784B-9AE8-19CAF74457D3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805-6012-8048-BCE3-2BF2D550A6BA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606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D003-E58D-9A40-8546-A5FBCAD22DE9}" type="datetime1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557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2BC0-46D7-3444-9D44-F3180E5B1708}" type="datetime1">
              <a:rPr lang="en-US" smtClean="0"/>
              <a:t>5/29/23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993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C2D3-AFC5-7941-B5E3-A3754EC129FB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93227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DC04-9495-2442-ADBB-FAD00EBDCF60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717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AF8F-45C3-334E-8448-72AC3AACA801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891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0B4C-3BDA-DE48-8C6E-0D418C1A4600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300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C01-55E4-6E4C-BF79-7A36EBC8799F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125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7305-3565-C24D-B7C8-B01230F39D0A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459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E7BD-1648-F545-9FA8-A6BBC1956D62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3472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34DD-94ED-424A-836B-C1F154822D82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5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F88C-A0F7-B345-BF27-8B2FF5AD91AD}" type="datetime1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45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A893-605F-2346-8633-671FDA1BB997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136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DFD6-F690-0A49-AB1A-49F938875844}" type="datetime1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958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8C8F-6333-A54C-A742-98DAF78D22BA}" type="datetime1">
              <a:rPr lang="en-US" smtClean="0"/>
              <a:t>5/29/23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518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8B23-DF91-7347-8A61-BDA5B0401793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524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9323-CECD-4D46-88ED-79EF9A7FFB42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669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B12C-6A28-C34A-AF73-623FEF0E58A2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484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C27-149F-724D-AEC1-DAC8A74D0F1A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0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63880"/>
            <a:ext cx="8240108" cy="568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2" y="3936453"/>
            <a:ext cx="7989752" cy="1033133"/>
          </a:xfrm>
          <a:ln>
            <a:noFill/>
          </a:ln>
          <a:effectLst/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5175772"/>
            <a:ext cx="7989752" cy="590321"/>
          </a:xfrm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E1EBA06-EDE9-2644-B1EF-85485ED0987F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B45051-E032-1249-AC8B-C5EB1B15FB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280" y="563880"/>
            <a:ext cx="8488680" cy="291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534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8181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5967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1" y="1505583"/>
            <a:ext cx="8238707" cy="4353215"/>
          </a:xfrm>
        </p:spPr>
        <p:txBody>
          <a:bodyPr anchor="t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E510904-FE82-B349-843E-834D82D5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74618B-57BA-E04D-A6FB-CC3CC8D2704C}" type="datetime1">
              <a:rPr lang="en-US" smtClean="0"/>
              <a:t>5/29/23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965D5-4E22-4D4C-B0D3-4AEC7008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FLLTutorials,com, Last Edit 5/29/2023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AB5AFF-5E76-4041-B3D5-669547C0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3625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2362C45-CC3C-1C41-89EF-9E39AB823873}"/>
              </a:ext>
            </a:extLst>
          </p:cNvPr>
          <p:cNvSpPr txBox="1">
            <a:spLocks/>
          </p:cNvSpPr>
          <p:nvPr/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Last Edit: </a:t>
            </a:r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9E8FBED-B055-2A4A-8E32-9CB6B48C25B3}"/>
              </a:ext>
            </a:extLst>
          </p:cNvPr>
          <p:cNvSpPr txBox="1">
            <a:spLocks/>
          </p:cNvSpPr>
          <p:nvPr/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Copyright 2018, FLL TUTORIALS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A884034-3EBB-704E-AFCD-9611BBBEBA37}"/>
              </a:ext>
            </a:extLst>
          </p:cNvPr>
          <p:cNvSpPr txBox="1">
            <a:spLocks/>
          </p:cNvSpPr>
          <p:nvPr/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2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CC24-9D41-8840-8854-F785D1CE62B2}" type="datetime1">
              <a:rPr lang="en-US" smtClean="0"/>
              <a:t>5/29/23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760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9F775A94-ED96-BB4E-82BD-9EA82E8BC13B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38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5070282C-EC1C-A74D-841A-C1F50FD96893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1309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38B56A7A-EC96-FD42-9BA4-4F9D61843DC2}" type="datetime1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461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AEFD7B28-9DED-AA45-A947-5D948AB41521}" type="datetime1">
              <a:rPr lang="en-US" smtClean="0"/>
              <a:t>5/29/23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2144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4DC7FE-3376-1C45-AC85-098D53DD380F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4782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D4018B28-ECB2-6544-97DF-E61C92100B16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838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95B87A54-56BE-DA44-8F0A-C202368F1500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852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4D2E2D-02DD-4240-B384-2624352F586D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2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BC7E-AED0-2140-9296-D7286C97B53C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94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1AA0-1342-084F-AF11-C08BB1F5F7C2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2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C9F5D05-C679-0242-BB7E-BF085D6672AA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6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19620F6-0F5D-E140-BC0C-007403664F31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2023, FLLTutorials,com, Last Edit 5/29/2023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C5A7C-936C-204C-92FD-D19048DF3EB2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B88F5E4-A128-0441-AF02-8013967A99D3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ADFEC82-373C-4340-B87F-A5104B8D361B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2023, FLLTutorials,com, Last Edit 5/29/2023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17192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06" y="2895600"/>
            <a:ext cx="147895" cy="396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20" y="0"/>
            <a:ext cx="184958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477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1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162E-EF1D-6E4E-AC48-4592777C75A3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2023, FLLTutorials,com,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5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AAE8D72-8133-BD4C-9ABB-B6CCBBAC2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399EF8-B9CC-6E43-A19D-C0B9D7212A0F}" type="datetime1">
              <a:rPr lang="en-US" smtClean="0"/>
              <a:t>5/29/23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AB9BFBD-8489-AA40-9E3F-B3F63A8BD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FLLTutorials,com, Last Edit 5/29/2023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04709EF-0344-434E-8D31-15D41ADEE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8.xml"/><Relationship Id="rId6" Type="http://schemas.openxmlformats.org/officeDocument/2006/relationships/hyperlink" Target="http://creativecommons.org/licenses/by-nc-sa/4.0/" TargetMode="External"/><Relationship Id="rId5" Type="http://schemas.openxmlformats.org/officeDocument/2006/relationships/hyperlink" Target="http://www.flltutorials.com/" TargetMode="External"/><Relationship Id="rId4" Type="http://schemas.openxmlformats.org/officeDocument/2006/relationships/hyperlink" Target="http://www.primelesson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Lesson 4: </a:t>
            </a:r>
            <a:br>
              <a:rPr lang="en-US" dirty="0"/>
            </a:br>
            <a:r>
              <a:rPr lang="en-US" dirty="0"/>
              <a:t>Aligning on Lines On The Mat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Seshan brothers</a:t>
            </a:r>
          </a:p>
        </p:txBody>
      </p:sp>
    </p:spTree>
    <p:extLst>
      <p:ext uri="{BB962C8B-B14F-4D97-AF65-F5344CB8AC3E}">
        <p14:creationId xmlns:p14="http://schemas.microsoft.com/office/powerpoint/2010/main" val="60195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map&#10;&#10;Description automatically generated">
            <a:extLst>
              <a:ext uri="{FF2B5EF4-FFF2-40B4-BE49-F238E27FC236}">
                <a16:creationId xmlns:a16="http://schemas.microsoft.com/office/drawing/2014/main" id="{4E687E70-32E6-75BB-7DF2-947C699CDC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024" y="3795880"/>
            <a:ext cx="4685883" cy="2267491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702F607-B4C3-D444-BE0B-5EEC385A3C8F}"/>
              </a:ext>
            </a:extLst>
          </p:cNvPr>
          <p:cNvCxnSpPr>
            <a:cxnSpLocks/>
          </p:cNvCxnSpPr>
          <p:nvPr/>
        </p:nvCxnSpPr>
        <p:spPr>
          <a:xfrm>
            <a:off x="4572000" y="5431902"/>
            <a:ext cx="176106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3E0A267-523F-314A-B0E1-C05B5BAD4F6F}"/>
              </a:ext>
            </a:extLst>
          </p:cNvPr>
          <p:cNvSpPr txBox="1"/>
          <p:nvPr/>
        </p:nvSpPr>
        <p:spPr>
          <a:xfrm rot="5400000">
            <a:off x="5809651" y="5159232"/>
            <a:ext cx="1448690" cy="291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highlight>
                  <a:srgbClr val="FFFF00"/>
                </a:highlight>
              </a:rPr>
              <a:t>Align on a Line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is Aligning on a line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1" y="1505583"/>
            <a:ext cx="8247816" cy="4653479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To complete a mission reliably, your robot has to be close to the same position and angle every time.</a:t>
            </a:r>
          </a:p>
          <a:p>
            <a:pPr lvl="1"/>
            <a:r>
              <a:rPr lang="en-US" dirty="0"/>
              <a:t>You have learnt how to find the line. This makes sure that your robot has travelled the right distance. </a:t>
            </a:r>
          </a:p>
          <a:p>
            <a:pPr lvl="1"/>
            <a:r>
              <a:rPr lang="en-US" dirty="0"/>
              <a:t>How do you make sure it is at the correct angle?</a:t>
            </a:r>
          </a:p>
          <a:p>
            <a:r>
              <a:rPr lang="en-US" dirty="0"/>
              <a:t>You can align on walls, missions and lines to straighten the robot up. In this lesson, we look at straightening up on lines.</a:t>
            </a:r>
          </a:p>
          <a:p>
            <a:pPr lvl="1"/>
            <a:r>
              <a:rPr lang="en-US" dirty="0"/>
              <a:t>This is also referred to as aligning on a line or squaring up on a line.</a:t>
            </a:r>
          </a:p>
          <a:p>
            <a:r>
              <a:rPr lang="en-US" dirty="0"/>
              <a:t>Straightening up is very important </a:t>
            </a:r>
            <a:br>
              <a:rPr lang="en-US" dirty="0"/>
            </a:br>
            <a:r>
              <a:rPr lang="en-US" dirty="0"/>
              <a:t>for a FIRST LEGO League robot </a:t>
            </a:r>
            <a:br>
              <a:rPr lang="en-US" dirty="0"/>
            </a:br>
            <a:r>
              <a:rPr lang="en-US" dirty="0"/>
              <a:t>because they don’t always travel </a:t>
            </a:r>
            <a:br>
              <a:rPr lang="en-US" dirty="0"/>
            </a:br>
            <a:r>
              <a:rPr lang="en-US" dirty="0"/>
              <a:t>straight. </a:t>
            </a:r>
          </a:p>
          <a:p>
            <a:pPr lvl="1"/>
            <a:r>
              <a:rPr lang="en-US" dirty="0"/>
              <a:t>A slight error in your angle will </a:t>
            </a:r>
            <a:br>
              <a:rPr lang="en-US" dirty="0"/>
            </a:br>
            <a:r>
              <a:rPr lang="en-US" dirty="0"/>
              <a:t>result in a significant position error</a:t>
            </a:r>
            <a:br>
              <a:rPr lang="en-US" dirty="0"/>
            </a:br>
            <a:r>
              <a:rPr lang="en-US" dirty="0"/>
              <a:t>after a long move.</a:t>
            </a:r>
          </a:p>
          <a:p>
            <a:pPr lvl="1"/>
            <a:r>
              <a:rPr lang="en-US" dirty="0"/>
              <a:t>Angle errors add up </a:t>
            </a:r>
            <a:r>
              <a:rPr lang="en-US" dirty="0">
                <a:sym typeface="Wingdings" pitchFamily="2" charset="2"/>
              </a:rPr>
              <a:t> if each turn 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is off by a few degrees, your robot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may be many degrees off after a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few turns.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8527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9A7AF-8254-8B4C-92E2-35FDCD4B2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EFF9F-AC8D-A846-A636-BBE577C23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1" y="1505583"/>
            <a:ext cx="5286639" cy="435321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If you have two color sensors on the robot, you can use them to straighten out.</a:t>
            </a:r>
          </a:p>
          <a:p>
            <a:r>
              <a:rPr lang="en-US" dirty="0"/>
              <a:t>First move both motors until one sensor finds the line. </a:t>
            </a:r>
          </a:p>
          <a:p>
            <a:r>
              <a:rPr lang="en-US" dirty="0"/>
              <a:t>Stop the motor on that side (B).</a:t>
            </a:r>
          </a:p>
          <a:p>
            <a:r>
              <a:rPr lang="en-US" dirty="0"/>
              <a:t>Then, move the just the other motor (C) until the second color sensor finds the line. </a:t>
            </a:r>
          </a:p>
          <a:p>
            <a:r>
              <a:rPr lang="en-US" dirty="0"/>
              <a:t>The details of programming this are in the Advanced </a:t>
            </a:r>
            <a:r>
              <a:rPr lang="en-US" dirty="0">
                <a:sym typeface="Wingdings" pitchFamily="2" charset="2"/>
              </a:rPr>
              <a:t> Squaring on lines lessons on EV3Lessons.com and </a:t>
            </a:r>
            <a:r>
              <a:rPr lang="en-US" dirty="0" err="1">
                <a:sym typeface="Wingdings" pitchFamily="2" charset="2"/>
              </a:rPr>
              <a:t>PrimeLessons.org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7CBED2-5815-F147-B545-C88D07117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4C2702-368D-C94D-BAA5-B6B2B6B4BD17}"/>
              </a:ext>
            </a:extLst>
          </p:cNvPr>
          <p:cNvSpPr/>
          <p:nvPr/>
        </p:nvSpPr>
        <p:spPr>
          <a:xfrm>
            <a:off x="6470721" y="2006809"/>
            <a:ext cx="193040" cy="153416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8C698B-04DD-904A-ABD2-738B691E0DDC}"/>
              </a:ext>
            </a:extLst>
          </p:cNvPr>
          <p:cNvSpPr txBox="1"/>
          <p:nvPr/>
        </p:nvSpPr>
        <p:spPr>
          <a:xfrm>
            <a:off x="7123398" y="1562013"/>
            <a:ext cx="103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Figure 1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9A726D2-E817-D448-984E-CE35ACC76054}"/>
              </a:ext>
            </a:extLst>
          </p:cNvPr>
          <p:cNvGrpSpPr/>
          <p:nvPr/>
        </p:nvGrpSpPr>
        <p:grpSpPr>
          <a:xfrm rot="786515">
            <a:off x="6624282" y="2492894"/>
            <a:ext cx="990440" cy="731520"/>
            <a:chOff x="6944810" y="2321120"/>
            <a:chExt cx="990440" cy="731520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9AB80AE-7248-EA49-8AC6-6077D8452F8A}"/>
                </a:ext>
              </a:extLst>
            </p:cNvPr>
            <p:cNvGrpSpPr/>
            <p:nvPr/>
          </p:nvGrpSpPr>
          <p:grpSpPr>
            <a:xfrm>
              <a:off x="7020850" y="2321120"/>
              <a:ext cx="914400" cy="731520"/>
              <a:chOff x="7020850" y="2321120"/>
              <a:chExt cx="914400" cy="731520"/>
            </a:xfrm>
          </p:grpSpPr>
          <p:sp>
            <p:nvSpPr>
              <p:cNvPr id="13" name="Rounded Rectangle 12">
                <a:extLst>
                  <a:ext uri="{FF2B5EF4-FFF2-40B4-BE49-F238E27FC236}">
                    <a16:creationId xmlns:a16="http://schemas.microsoft.com/office/drawing/2014/main" id="{3E92AC82-6AA1-6E44-BDE2-F46DC234B74A}"/>
                  </a:ext>
                </a:extLst>
              </p:cNvPr>
              <p:cNvSpPr/>
              <p:nvPr/>
            </p:nvSpPr>
            <p:spPr>
              <a:xfrm rot="16200000">
                <a:off x="7152930" y="2229680"/>
                <a:ext cx="650240" cy="914400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644B9ABB-3D0E-2446-BEF4-2578C474DFEC}"/>
                  </a:ext>
                </a:extLst>
              </p:cNvPr>
              <p:cNvSpPr/>
              <p:nvPr/>
            </p:nvSpPr>
            <p:spPr>
              <a:xfrm rot="16200000">
                <a:off x="7635530" y="2844360"/>
                <a:ext cx="111760" cy="304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6A96C1D6-0331-B941-BB7E-B204A725293C}"/>
                  </a:ext>
                </a:extLst>
              </p:cNvPr>
              <p:cNvSpPr/>
              <p:nvPr/>
            </p:nvSpPr>
            <p:spPr>
              <a:xfrm rot="16200000">
                <a:off x="7635530" y="2224600"/>
                <a:ext cx="111760" cy="304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3A337CB-332C-3B4F-94F5-2CF5CAC6D5C3}"/>
                </a:ext>
              </a:extLst>
            </p:cNvPr>
            <p:cNvSpPr/>
            <p:nvPr/>
          </p:nvSpPr>
          <p:spPr>
            <a:xfrm>
              <a:off x="6944810" y="2779600"/>
              <a:ext cx="118141" cy="11887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589BF45-430F-F64F-A1C6-63350368EA78}"/>
                </a:ext>
              </a:extLst>
            </p:cNvPr>
            <p:cNvSpPr/>
            <p:nvPr/>
          </p:nvSpPr>
          <p:spPr>
            <a:xfrm>
              <a:off x="6947038" y="2460058"/>
              <a:ext cx="118141" cy="11887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A1133568-813F-A84C-BEBE-14F0B5CC5044}"/>
              </a:ext>
            </a:extLst>
          </p:cNvPr>
          <p:cNvSpPr txBox="1"/>
          <p:nvPr/>
        </p:nvSpPr>
        <p:spPr>
          <a:xfrm>
            <a:off x="7077554" y="4334775"/>
            <a:ext cx="103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Figure 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9F31105-707D-F043-886D-1F8D6F17C860}"/>
              </a:ext>
            </a:extLst>
          </p:cNvPr>
          <p:cNvSpPr/>
          <p:nvPr/>
        </p:nvSpPr>
        <p:spPr>
          <a:xfrm>
            <a:off x="6502343" y="4803563"/>
            <a:ext cx="193040" cy="153416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787F818-A914-0540-9C9D-DE777EDF18AA}"/>
              </a:ext>
            </a:extLst>
          </p:cNvPr>
          <p:cNvGrpSpPr/>
          <p:nvPr/>
        </p:nvGrpSpPr>
        <p:grpSpPr>
          <a:xfrm>
            <a:off x="6621179" y="5289648"/>
            <a:ext cx="990440" cy="731520"/>
            <a:chOff x="6944810" y="2321120"/>
            <a:chExt cx="990440" cy="73152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3E31786-6546-0E43-ACC8-0C93B50861D7}"/>
                </a:ext>
              </a:extLst>
            </p:cNvPr>
            <p:cNvGrpSpPr/>
            <p:nvPr/>
          </p:nvGrpSpPr>
          <p:grpSpPr>
            <a:xfrm>
              <a:off x="7020850" y="2321120"/>
              <a:ext cx="914400" cy="731520"/>
              <a:chOff x="7020850" y="2321120"/>
              <a:chExt cx="914400" cy="731520"/>
            </a:xfrm>
          </p:grpSpPr>
          <p:sp>
            <p:nvSpPr>
              <p:cNvPr id="32" name="Rounded Rectangle 31">
                <a:extLst>
                  <a:ext uri="{FF2B5EF4-FFF2-40B4-BE49-F238E27FC236}">
                    <a16:creationId xmlns:a16="http://schemas.microsoft.com/office/drawing/2014/main" id="{64DA75F9-C256-AA4B-BF1C-F4215C0C7D78}"/>
                  </a:ext>
                </a:extLst>
              </p:cNvPr>
              <p:cNvSpPr/>
              <p:nvPr/>
            </p:nvSpPr>
            <p:spPr>
              <a:xfrm rot="16200000">
                <a:off x="7152930" y="2229680"/>
                <a:ext cx="650240" cy="914400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2E809D4F-1363-8642-BC30-A45BB3D77C0D}"/>
                  </a:ext>
                </a:extLst>
              </p:cNvPr>
              <p:cNvSpPr/>
              <p:nvPr/>
            </p:nvSpPr>
            <p:spPr>
              <a:xfrm rot="16200000">
                <a:off x="7635530" y="2844360"/>
                <a:ext cx="111760" cy="304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D1310060-6990-CB45-A8C7-0F4FFA7586A4}"/>
                  </a:ext>
                </a:extLst>
              </p:cNvPr>
              <p:cNvSpPr/>
              <p:nvPr/>
            </p:nvSpPr>
            <p:spPr>
              <a:xfrm rot="16200000">
                <a:off x="7635530" y="2224600"/>
                <a:ext cx="111760" cy="304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2FD1D11-8A79-6249-9A48-AD4E51965C92}"/>
                </a:ext>
              </a:extLst>
            </p:cNvPr>
            <p:cNvSpPr/>
            <p:nvPr/>
          </p:nvSpPr>
          <p:spPr>
            <a:xfrm>
              <a:off x="6944810" y="2779600"/>
              <a:ext cx="118141" cy="11887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814E9D0-CBB8-BC43-B6E6-0BE23E19A9F5}"/>
                </a:ext>
              </a:extLst>
            </p:cNvPr>
            <p:cNvSpPr/>
            <p:nvPr/>
          </p:nvSpPr>
          <p:spPr>
            <a:xfrm>
              <a:off x="6946737" y="2457433"/>
              <a:ext cx="118141" cy="11887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1BA7C050-56F9-E14A-942D-C4BB8AD6CD43}"/>
              </a:ext>
            </a:extLst>
          </p:cNvPr>
          <p:cNvSpPr txBox="1"/>
          <p:nvPr/>
        </p:nvSpPr>
        <p:spPr>
          <a:xfrm>
            <a:off x="7226661" y="3306460"/>
            <a:ext cx="228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C581A9E-5106-074C-9B1E-37174E1AE5C7}"/>
              </a:ext>
            </a:extLst>
          </p:cNvPr>
          <p:cNvSpPr txBox="1"/>
          <p:nvPr/>
        </p:nvSpPr>
        <p:spPr>
          <a:xfrm>
            <a:off x="7595714" y="5175501"/>
            <a:ext cx="228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58260358-7397-CC4D-A11C-2BA73136ABA7}"/>
              </a:ext>
            </a:extLst>
          </p:cNvPr>
          <p:cNvCxnSpPr>
            <a:cxnSpLocks/>
          </p:cNvCxnSpPr>
          <p:nvPr/>
        </p:nvCxnSpPr>
        <p:spPr>
          <a:xfrm rot="10800000" flipV="1">
            <a:off x="6743976" y="5159578"/>
            <a:ext cx="897582" cy="8256"/>
          </a:xfrm>
          <a:prstGeom prst="bentConnector2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488B10D6-B77B-F049-BA0E-51E5B6961465}"/>
              </a:ext>
            </a:extLst>
          </p:cNvPr>
          <p:cNvCxnSpPr>
            <a:cxnSpLocks/>
          </p:cNvCxnSpPr>
          <p:nvPr/>
        </p:nvCxnSpPr>
        <p:spPr>
          <a:xfrm rot="10800000" flipV="1">
            <a:off x="7331383" y="2918285"/>
            <a:ext cx="897582" cy="8256"/>
          </a:xfrm>
          <a:prstGeom prst="bentConnector2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73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map&#10;&#10;Description automatically generated">
            <a:extLst>
              <a:ext uri="{FF2B5EF4-FFF2-40B4-BE49-F238E27FC236}">
                <a16:creationId xmlns:a16="http://schemas.microsoft.com/office/drawing/2014/main" id="{B70D9F1C-D032-4453-CB56-6CF249E7C9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3" t="26446" r="35222"/>
          <a:stretch/>
        </p:blipFill>
        <p:spPr>
          <a:xfrm>
            <a:off x="4884221" y="3559917"/>
            <a:ext cx="3499555" cy="2766412"/>
          </a:xfrm>
          <a:prstGeom prst="rect">
            <a:avLst/>
          </a:prstGeom>
        </p:spPr>
      </p:pic>
      <p:pic>
        <p:nvPicPr>
          <p:cNvPr id="6" name="Picture 5" descr="A picture containing map&#10;&#10;Description automatically generated">
            <a:extLst>
              <a:ext uri="{FF2B5EF4-FFF2-40B4-BE49-F238E27FC236}">
                <a16:creationId xmlns:a16="http://schemas.microsoft.com/office/drawing/2014/main" id="{FEB96D54-E833-E965-44E2-EFFA7FC97D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3" t="26446" r="35222"/>
          <a:stretch/>
        </p:blipFill>
        <p:spPr>
          <a:xfrm>
            <a:off x="426965" y="3590252"/>
            <a:ext cx="3499555" cy="27664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Line Squaring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07298" cy="19311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Line squaring suffers from the same problem as line finding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/>
              <a:t>if you try to find a white region over a large section of the mat, the sensor may report white in some spot before the line.</a:t>
            </a:r>
          </a:p>
          <a:p>
            <a:pPr marL="0" indent="0">
              <a:buNone/>
            </a:pPr>
            <a:r>
              <a:rPr lang="en-US" sz="2000" dirty="0"/>
              <a:t>The solution is the same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/>
              <a:t>move close to the line before having the robot start searching for the line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6399067"/>
            <a:ext cx="4870585" cy="365125"/>
          </a:xfrm>
        </p:spPr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8A84E7D-E210-3145-BFA6-6CA57BA7CF4C}"/>
              </a:ext>
            </a:extLst>
          </p:cNvPr>
          <p:cNvCxnSpPr/>
          <p:nvPr/>
        </p:nvCxnSpPr>
        <p:spPr>
          <a:xfrm>
            <a:off x="4080360" y="5003730"/>
            <a:ext cx="590719" cy="0"/>
          </a:xfrm>
          <a:prstGeom prst="straightConnector1">
            <a:avLst/>
          </a:prstGeom>
          <a:ln w="117475"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67EFC1B-AC8A-4B4B-B431-10F47D046206}"/>
              </a:ext>
            </a:extLst>
          </p:cNvPr>
          <p:cNvCxnSpPr>
            <a:cxnSpLocks/>
          </p:cNvCxnSpPr>
          <p:nvPr/>
        </p:nvCxnSpPr>
        <p:spPr>
          <a:xfrm>
            <a:off x="674503" y="5408203"/>
            <a:ext cx="2039235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1F3BAAE-55B2-BD4E-97FB-3C27B3CD2374}"/>
              </a:ext>
            </a:extLst>
          </p:cNvPr>
          <p:cNvSpPr txBox="1"/>
          <p:nvPr/>
        </p:nvSpPr>
        <p:spPr>
          <a:xfrm>
            <a:off x="835476" y="5100869"/>
            <a:ext cx="1717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highlight>
                  <a:srgbClr val="FFFF00"/>
                </a:highlight>
              </a:rPr>
              <a:t>Looking for White?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514B8A9-6514-D74E-8857-BD29909E341E}"/>
              </a:ext>
            </a:extLst>
          </p:cNvPr>
          <p:cNvCxnSpPr>
            <a:cxnSpLocks/>
          </p:cNvCxnSpPr>
          <p:nvPr/>
        </p:nvCxnSpPr>
        <p:spPr>
          <a:xfrm flipV="1">
            <a:off x="6863368" y="5426260"/>
            <a:ext cx="366581" cy="18311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2CE6842-B66F-B342-92E1-54B5C91C20DC}"/>
              </a:ext>
            </a:extLst>
          </p:cNvPr>
          <p:cNvSpPr txBox="1"/>
          <p:nvPr/>
        </p:nvSpPr>
        <p:spPr>
          <a:xfrm>
            <a:off x="6121141" y="5039214"/>
            <a:ext cx="1717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highlight>
                  <a:srgbClr val="FFFF00"/>
                </a:highlight>
              </a:rPr>
              <a:t>Looking for White?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3C22081-7581-2244-A86A-4EDC83585AE9}"/>
              </a:ext>
            </a:extLst>
          </p:cNvPr>
          <p:cNvCxnSpPr>
            <a:cxnSpLocks/>
          </p:cNvCxnSpPr>
          <p:nvPr/>
        </p:nvCxnSpPr>
        <p:spPr>
          <a:xfrm>
            <a:off x="4884221" y="5452577"/>
            <a:ext cx="188572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2BEDAC7-B2FE-8A46-8E00-A2A0CECD00E7}"/>
              </a:ext>
            </a:extLst>
          </p:cNvPr>
          <p:cNvSpPr txBox="1"/>
          <p:nvPr/>
        </p:nvSpPr>
        <p:spPr>
          <a:xfrm>
            <a:off x="4855016" y="5039214"/>
            <a:ext cx="1717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highlight>
                  <a:srgbClr val="FF0000"/>
                </a:highlight>
              </a:rPr>
              <a:t>Moving for Inches</a:t>
            </a:r>
          </a:p>
        </p:txBody>
      </p:sp>
    </p:spTree>
    <p:extLst>
      <p:ext uri="{BB962C8B-B14F-4D97-AF65-F5344CB8AC3E}">
        <p14:creationId xmlns:p14="http://schemas.microsoft.com/office/powerpoint/2010/main" val="369268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6D0A2-3CF9-2942-85F5-CE36BF266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Problems and Solutions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E3DB3-6820-B649-8A8E-65597F5FD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You might find that your robot is not quite straight at the end of an align</a:t>
            </a:r>
          </a:p>
          <a:p>
            <a:pPr lvl="1"/>
            <a:r>
              <a:rPr lang="en-US" dirty="0"/>
              <a:t>The amount of error typically depends on how far from straight your robot was before you began to align</a:t>
            </a:r>
          </a:p>
          <a:p>
            <a:endParaRPr lang="en-US" dirty="0"/>
          </a:p>
          <a:p>
            <a:r>
              <a:rPr lang="en-US" dirty="0"/>
              <a:t>Since the align process makes you ”straighter” you can repeat the align to reduce the error</a:t>
            </a:r>
          </a:p>
          <a:p>
            <a:pPr lvl="1"/>
            <a:r>
              <a:rPr lang="en-US" dirty="0"/>
              <a:t>Each repetition will make you closer to straight</a:t>
            </a:r>
          </a:p>
          <a:p>
            <a:pPr lvl="1"/>
            <a:r>
              <a:rPr lang="en-US" dirty="0"/>
              <a:t>You will need to experiment to determine how many times you need to align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EB4E10-0950-9147-9DEA-6070E8C6C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99944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/>
              <a:t>This tutorial was created by Sanjay </a:t>
            </a:r>
            <a:r>
              <a:rPr lang="en-US" sz="2800" dirty="0" err="1"/>
              <a:t>Seshan</a:t>
            </a:r>
            <a:r>
              <a:rPr lang="en-US" sz="2800" dirty="0"/>
              <a:t> and Arvind </a:t>
            </a:r>
            <a:r>
              <a:rPr lang="en-US" sz="2800" dirty="0" err="1"/>
              <a:t>Seshan</a:t>
            </a:r>
            <a:endParaRPr lang="en-US" sz="2800" dirty="0"/>
          </a:p>
          <a:p>
            <a:pPr marL="342900" indent="-342900">
              <a:buFont typeface="Arial" charset="0"/>
              <a:buChar char="•"/>
            </a:pPr>
            <a:r>
              <a:rPr lang="en-US" sz="2800" dirty="0"/>
              <a:t>More lessons at </a:t>
            </a:r>
            <a:r>
              <a:rPr lang="en-US" sz="2800" dirty="0">
                <a:hlinkClick r:id="rId3"/>
              </a:rPr>
              <a:t>www.ev3lessons.com</a:t>
            </a:r>
            <a:r>
              <a:rPr lang="en-US" sz="2800" dirty="0"/>
              <a:t>, </a:t>
            </a:r>
            <a:r>
              <a:rPr lang="en-US" sz="2800" dirty="0">
                <a:hlinkClick r:id="rId4"/>
              </a:rPr>
              <a:t>www.primelessons.org</a:t>
            </a:r>
            <a:r>
              <a:rPr lang="en-US" sz="2800" dirty="0"/>
              <a:t> and </a:t>
            </a:r>
            <a:r>
              <a:rPr lang="en-US" sz="2800" dirty="0">
                <a:hlinkClick r:id="rId5"/>
              </a:rPr>
              <a:t>www.flltutorials.com</a:t>
            </a:r>
            <a:endParaRPr lang="en-US" sz="2800" dirty="0"/>
          </a:p>
          <a:p>
            <a:pPr marL="342900" indent="-342900">
              <a:buFont typeface="Arial" charset="0"/>
              <a:buChar char="•"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FLLTutorials,com, Last Edit 5/29/2023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obot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botdesign" id="{AAEEB24F-C2B2-234D-BA53-A235E4BCEC08}" vid="{075A3DC6-4613-2647-AB36-C1FCFF28F909}"/>
    </a:ext>
  </a:extLst>
</a:theme>
</file>

<file path=ppt/theme/theme5.xml><?xml version="1.0" encoding="utf-8"?>
<a:theme xmlns:a="http://schemas.openxmlformats.org/drawingml/2006/main" name="1_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gineeringJournal" id="{97721FB4-21DC-6D4C-AC10-5E4545120761}" vid="{EB585347-F0B4-B74F-BF80-5185492EFC16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25626</TotalTime>
  <Words>536</Words>
  <Application>Microsoft Macintosh PowerPoint</Application>
  <PresentationFormat>On-screen Show (4:3)</PresentationFormat>
  <Paragraphs>47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Gill Sans MT</vt:lpstr>
      <vt:lpstr>Helvetica Neue</vt:lpstr>
      <vt:lpstr>Wingdings 2</vt:lpstr>
      <vt:lpstr>Essential</vt:lpstr>
      <vt:lpstr>beginner</vt:lpstr>
      <vt:lpstr>Custom Design</vt:lpstr>
      <vt:lpstr>robotdesign</vt:lpstr>
      <vt:lpstr>1_beginner</vt:lpstr>
      <vt:lpstr>1_Custom Design</vt:lpstr>
      <vt:lpstr>Dividend</vt:lpstr>
      <vt:lpstr>Lesson 4:  Aligning on Lines On The Mat</vt:lpstr>
      <vt:lpstr>Why is Aligning on a line useful?</vt:lpstr>
      <vt:lpstr>How does it work? </vt:lpstr>
      <vt:lpstr>Reliable Line Squaring</vt:lpstr>
      <vt:lpstr>Common Problems and Solutions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System</dc:title>
  <dc:creator>Sanjay Seshan</dc:creator>
  <cp:lastModifiedBy>Srinivasan Seshan</cp:lastModifiedBy>
  <cp:revision>241</cp:revision>
  <cp:lastPrinted>2016-08-04T16:20:00Z</cp:lastPrinted>
  <dcterms:created xsi:type="dcterms:W3CDTF">2014-10-28T21:59:38Z</dcterms:created>
  <dcterms:modified xsi:type="dcterms:W3CDTF">2023-05-29T17:50:08Z</dcterms:modified>
</cp:coreProperties>
</file>