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0"/>
  </p:notesMasterIdLst>
  <p:sldIdLst>
    <p:sldId id="256" r:id="rId2"/>
    <p:sldId id="257" r:id="rId3"/>
    <p:sldId id="264" r:id="rId4"/>
    <p:sldId id="274" r:id="rId5"/>
    <p:sldId id="272" r:id="rId6"/>
    <p:sldId id="273" r:id="rId7"/>
    <p:sldId id="268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CF39"/>
    <a:srgbClr val="652C90"/>
    <a:srgbClr val="034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03"/>
    <p:restoredTop sz="94718"/>
  </p:normalViewPr>
  <p:slideViewPr>
    <p:cSldViewPr snapToGrid="0" snapToObjects="1">
      <p:cViewPr varScale="1">
        <p:scale>
          <a:sx n="75" d="100"/>
          <a:sy n="75" d="100"/>
        </p:scale>
        <p:origin x="16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980B-A051-5042-A199-B77431CF73D3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EE19-6760-F547-8467-920A15216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1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0405A-C828-A846-81DA-BAF767097F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2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563880"/>
            <a:ext cx="8240108" cy="5682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2" y="3936453"/>
            <a:ext cx="7989752" cy="1033133"/>
          </a:xfrm>
          <a:ln>
            <a:noFill/>
          </a:ln>
          <a:effectLst/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5175772"/>
            <a:ext cx="7989752" cy="590321"/>
          </a:xfrm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D5E27A3-8387-0543-9426-CDD1D02B4751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45051-E032-1249-AC8B-C5EB1B15F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563880"/>
            <a:ext cx="8488680" cy="29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0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D8D83889-99DB-0B4E-A4CA-0A10CD901D2F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6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5E23085-1623-154B-86DD-1CA233A3FA38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2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8181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 anchor="t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E510904-FE82-B349-843E-834D82D5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E06F4E-5260-F24F-B51A-5D72B0D61A13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8965D5-4E22-4D4C-B0D3-4AEC7008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B5AFF-5E76-4041-B3D5-669547C0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0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2362C45-CC3C-1C41-89EF-9E39AB823873}"/>
              </a:ext>
            </a:extLst>
          </p:cNvPr>
          <p:cNvSpPr txBox="1">
            <a:spLocks/>
          </p:cNvSpPr>
          <p:nvPr/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Last Edit: </a:t>
            </a:r>
            <a:fld id="{B61BEF0D-F0BB-DE4B-95CE-6DB70DBA9567}" type="datetimeFigureOut">
              <a:rPr lang="en-US" smtClean="0"/>
              <a:pPr/>
              <a:t>5/29/23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8FBED-B055-2A4A-8E32-9CB6B48C25B3}"/>
              </a:ext>
            </a:extLst>
          </p:cNvPr>
          <p:cNvSpPr txBox="1">
            <a:spLocks/>
          </p:cNvSpPr>
          <p:nvPr/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2018, FLL TUTORIALS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884034-3EBB-704E-AFCD-9611BBBEBA37}"/>
              </a:ext>
            </a:extLst>
          </p:cNvPr>
          <p:cNvSpPr txBox="1">
            <a:spLocks/>
          </p:cNvSpPr>
          <p:nvPr/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11F03-53C6-459A-9236-D8EBAA505B0E}"/>
              </a:ext>
            </a:extLst>
          </p:cNvPr>
          <p:cNvSpPr/>
          <p:nvPr userDrawn="1"/>
        </p:nvSpPr>
        <p:spPr>
          <a:xfrm>
            <a:off x="2381" y="6270965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6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21D24A6A-1011-D44F-969B-F3EDB9B0C38F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9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02D5C57E-8197-B447-B1DE-ED15325363D5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3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EEC9885D-DFCF-5546-B915-50F068374304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DEDB9032-E5FF-A64F-A2B9-150E99942481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6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093901E-1DDF-2745-898B-D53307E69574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3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E7719B0D-E056-C240-9D45-FDF62B6D23E7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7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AAE8D72-8133-BD4C-9ABB-B6CCBBAC2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FF3307-8CE1-E24C-AA2C-BFC0AC6BD2ED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B9BFBD-8489-AA40-9E3F-B3F63A8B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4709EF-0344-434E-8D31-15D41ADEE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8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ltutorials.com/" TargetMode="External"/><Relationship Id="rId2" Type="http://schemas.openxmlformats.org/officeDocument/2006/relationships/hyperlink" Target="http://www.ev3lesson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INNOVATION Project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Seshan Brothers</a:t>
            </a:r>
          </a:p>
        </p:txBody>
      </p:sp>
    </p:spTree>
    <p:extLst>
      <p:ext uri="{BB962C8B-B14F-4D97-AF65-F5344CB8AC3E}">
        <p14:creationId xmlns:p14="http://schemas.microsoft.com/office/powerpoint/2010/main" val="105655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AUTHOR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4697649" cy="466494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000" dirty="0"/>
              <a:t>Seshan Brothers were on team Not the Droids You Are Looking For </a:t>
            </a:r>
          </a:p>
          <a:p>
            <a:pPr lvl="1"/>
            <a:r>
              <a:rPr lang="en-US" sz="2000" dirty="0"/>
              <a:t>Our research project for Trash Trek was a Global Innovation Award semi-finalist project (Top 20 out of 30,0000 teams).</a:t>
            </a:r>
          </a:p>
          <a:p>
            <a:pPr lvl="1"/>
            <a:r>
              <a:rPr lang="en-US" sz="2000" dirty="0"/>
              <a:t>Our research project in Nature’s Fury won Innovative Solution at the FIRST LEGO League International Open in Toronto.</a:t>
            </a:r>
          </a:p>
          <a:p>
            <a:pPr lvl="1"/>
            <a:r>
              <a:rPr lang="en-US" sz="2000" dirty="0"/>
              <a:t>Our research project for World Class was EV3Lessons.com which resulted in the site you are currently on! ;-)</a:t>
            </a:r>
          </a:p>
          <a:p>
            <a:pPr lvl="1"/>
            <a:r>
              <a:rPr lang="en-US" sz="2000" dirty="0"/>
              <a:t>We are the Champion’s award winners from World Festival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0982E8D3-107C-4BA0-9901-6E0439378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98" y="1928931"/>
            <a:ext cx="3369210" cy="336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0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INNOVATION Project?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2" y="1505583"/>
            <a:ext cx="4445877" cy="48823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group research project related to the year’s theme</a:t>
            </a:r>
          </a:p>
          <a:p>
            <a:r>
              <a:rPr lang="en-US" dirty="0"/>
              <a:t>Research a real-world problem</a:t>
            </a:r>
          </a:p>
          <a:p>
            <a:r>
              <a:rPr lang="en-US" dirty="0"/>
              <a:t>Come up with an innovative solution</a:t>
            </a:r>
          </a:p>
          <a:p>
            <a:r>
              <a:rPr lang="en-US" dirty="0"/>
              <a:t>Iterate the idea and share your solution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5A1AA-1C1C-1D42-A68A-D4A2E4B47F7A}" type="slidenum">
              <a:rPr lang="en-US" smtClean="0"/>
              <a:t>3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17DFE3-4513-B89E-370A-7F6C3C2C5A1D}"/>
              </a:ext>
            </a:extLst>
          </p:cNvPr>
          <p:cNvSpPr txBox="1">
            <a:spLocks/>
          </p:cNvSpPr>
          <p:nvPr/>
        </p:nvSpPr>
        <p:spPr>
          <a:xfrm>
            <a:off x="5080986" y="1589403"/>
            <a:ext cx="3489958" cy="488233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Themes:</a:t>
            </a:r>
          </a:p>
          <a:p>
            <a:pPr lvl="1"/>
            <a:r>
              <a:rPr lang="en-US" dirty="0"/>
              <a:t>2011: Food Factor (food safety)</a:t>
            </a:r>
          </a:p>
          <a:p>
            <a:pPr lvl="1"/>
            <a:r>
              <a:rPr lang="en-US" dirty="0"/>
              <a:t>2012: Senior Solutions (senior citizens)</a:t>
            </a:r>
          </a:p>
          <a:p>
            <a:pPr lvl="1"/>
            <a:r>
              <a:rPr lang="en-US" dirty="0"/>
              <a:t>2013: Nature’s Fury (natural disasters)</a:t>
            </a:r>
          </a:p>
          <a:p>
            <a:pPr lvl="1"/>
            <a:r>
              <a:rPr lang="en-US" dirty="0"/>
              <a:t>2014: World Class (education)</a:t>
            </a:r>
          </a:p>
          <a:p>
            <a:pPr lvl="1"/>
            <a:r>
              <a:rPr lang="en-US" dirty="0"/>
              <a:t>2015: Trash Trek (garbage)</a:t>
            </a:r>
          </a:p>
          <a:p>
            <a:pPr lvl="1"/>
            <a:r>
              <a:rPr lang="en-US" dirty="0"/>
              <a:t>2016: Animal Allies (animals)</a:t>
            </a:r>
          </a:p>
          <a:p>
            <a:pPr lvl="1"/>
            <a:r>
              <a:rPr lang="en-US" dirty="0"/>
              <a:t>2017: Hydro Dynamics (water)</a:t>
            </a:r>
          </a:p>
          <a:p>
            <a:pPr lvl="1"/>
            <a:r>
              <a:rPr lang="en-US" dirty="0"/>
              <a:t>2018: INTO ORBIT (space)</a:t>
            </a:r>
          </a:p>
          <a:p>
            <a:pPr lvl="1"/>
            <a:r>
              <a:rPr lang="en-US" dirty="0"/>
              <a:t>2019: City Shapers (cities)</a:t>
            </a:r>
          </a:p>
          <a:p>
            <a:pPr lvl="1"/>
            <a:r>
              <a:rPr lang="en-US" dirty="0"/>
              <a:t>2020: </a:t>
            </a:r>
            <a:r>
              <a:rPr lang="en-US" dirty="0" err="1"/>
              <a:t>RePLAY</a:t>
            </a:r>
            <a:r>
              <a:rPr lang="en-US" dirty="0"/>
              <a:t>(exercise)</a:t>
            </a:r>
          </a:p>
          <a:p>
            <a:pPr lvl="1"/>
            <a:r>
              <a:rPr lang="en-US" dirty="0"/>
              <a:t>2021: Cargo Connect (transportation)</a:t>
            </a:r>
          </a:p>
          <a:p>
            <a:pPr lvl="1"/>
            <a:r>
              <a:rPr lang="en-US" dirty="0"/>
              <a:t>2022: SUPERPOWERED (energy)</a:t>
            </a:r>
          </a:p>
          <a:p>
            <a:pPr lvl="1"/>
            <a:r>
              <a:rPr lang="en-US" dirty="0"/>
              <a:t>2023: MASTERPIECE (arts)</a:t>
            </a:r>
          </a:p>
        </p:txBody>
      </p:sp>
    </p:spTree>
    <p:extLst>
      <p:ext uri="{BB962C8B-B14F-4D97-AF65-F5344CB8AC3E}">
        <p14:creationId xmlns:p14="http://schemas.microsoft.com/office/powerpoint/2010/main" val="58862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B81C-65A0-6A01-9F75-D26C16E7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ThE</a:t>
            </a:r>
            <a:r>
              <a:rPr lang="en-US" dirty="0"/>
              <a:t> RUBRICS WILL GUIDE THE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FFDB3-89FF-DB4C-F0B5-9FCF33CD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6FBD7-4118-8783-62B8-27EE6155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7D6D54-1689-12F2-AB9F-73B67B604918}"/>
              </a:ext>
            </a:extLst>
          </p:cNvPr>
          <p:cNvSpPr txBox="1">
            <a:spLocks/>
          </p:cNvSpPr>
          <p:nvPr/>
        </p:nvSpPr>
        <p:spPr>
          <a:xfrm>
            <a:off x="359432" y="1524000"/>
            <a:ext cx="4121287" cy="4646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b="1" u="sng" dirty="0">
                <a:solidFill>
                  <a:schemeClr val="tx2"/>
                </a:solidFill>
              </a:rPr>
              <a:t>Identify</a:t>
            </a:r>
          </a:p>
          <a:p>
            <a:pPr lvl="1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dirty="0">
                <a:solidFill>
                  <a:schemeClr val="tx2"/>
                </a:solidFill>
              </a:rPr>
              <a:t>Identify a problem, do background research, analyze existing solutions</a:t>
            </a:r>
          </a:p>
          <a:p>
            <a:pPr indent="-182880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b="1" u="sng" dirty="0">
                <a:solidFill>
                  <a:schemeClr val="tx2"/>
                </a:solidFill>
              </a:rPr>
              <a:t>Design</a:t>
            </a:r>
          </a:p>
          <a:p>
            <a:pPr lvl="1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dirty="0">
                <a:solidFill>
                  <a:schemeClr val="tx2"/>
                </a:solidFill>
              </a:rPr>
              <a:t>Think of different solutions, select one and come with a plan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u="sng" dirty="0">
                <a:solidFill>
                  <a:schemeClr val="tx2"/>
                </a:solidFill>
              </a:rPr>
              <a:t>Create</a:t>
            </a:r>
          </a:p>
          <a:p>
            <a:pPr marL="565151" lvl="1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dirty="0">
                <a:solidFill>
                  <a:schemeClr val="tx2"/>
                </a:solidFill>
              </a:rPr>
              <a:t>Develop a solution including a prototype/model/drawing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u="sng" dirty="0">
                <a:solidFill>
                  <a:schemeClr val="tx2"/>
                </a:solidFill>
              </a:rPr>
              <a:t>Iterate</a:t>
            </a:r>
          </a:p>
          <a:p>
            <a:pPr marL="565151" lvl="1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dirty="0">
                <a:solidFill>
                  <a:schemeClr val="tx2"/>
                </a:solidFill>
              </a:rPr>
              <a:t>Share the solution with others and improve the idea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u="sng" dirty="0">
                <a:solidFill>
                  <a:schemeClr val="tx2"/>
                </a:solidFill>
              </a:rPr>
              <a:t>Communicate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</a:p>
          <a:p>
            <a:pPr marL="565151" lvl="1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300" dirty="0">
                <a:solidFill>
                  <a:schemeClr val="tx2"/>
                </a:solidFill>
              </a:rPr>
              <a:t>Create an effective presentation for judges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4C75B593-E032-5A5E-AE6C-22A9B57DC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9" y="1923202"/>
            <a:ext cx="4303849" cy="3410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537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EE20-3241-E42F-F095-F598E499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THE CHALLENGE PROMPT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60808-E580-9A5A-1751-5F8BA130A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1E613-BA67-B7A9-3598-412FF93A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074B9-8B30-BCF0-7D6E-006DFAA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BE7EA5-BD60-4C75-4176-E4445DD03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8" y="1336405"/>
            <a:ext cx="5961983" cy="12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65D7A08-CD13-2FB3-45DE-A70478EC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51" y="4199565"/>
            <a:ext cx="4156196" cy="230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4B3EECA-3A1B-C5EE-F305-D39BE9295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9"/>
          <a:stretch/>
        </p:blipFill>
        <p:spPr bwMode="auto">
          <a:xfrm>
            <a:off x="448091" y="2432705"/>
            <a:ext cx="3855685" cy="38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705D1B6-84CB-5693-E6F5-C2A716126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5"/>
          <a:stretch/>
        </p:blipFill>
        <p:spPr bwMode="auto">
          <a:xfrm>
            <a:off x="4081651" y="2473589"/>
            <a:ext cx="4041604" cy="185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B36A0-C0A0-6C34-CCCE-83A15DAAD197}"/>
              </a:ext>
            </a:extLst>
          </p:cNvPr>
          <p:cNvSpPr txBox="1"/>
          <p:nvPr/>
        </p:nvSpPr>
        <p:spPr>
          <a:xfrm>
            <a:off x="6489996" y="1605946"/>
            <a:ext cx="189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SAMPLE FROM SUPERPOWERED</a:t>
            </a:r>
          </a:p>
        </p:txBody>
      </p:sp>
    </p:spTree>
    <p:extLst>
      <p:ext uri="{BB962C8B-B14F-4D97-AF65-F5344CB8AC3E}">
        <p14:creationId xmlns:p14="http://schemas.microsoft.com/office/powerpoint/2010/main" val="3755283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3BD4-8AD4-9196-029D-8F02CA34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A PROBLEM That is meaningful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725C0-FD61-23D3-B8C2-150953356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2" y="1505583"/>
            <a:ext cx="8122852" cy="4353215"/>
          </a:xfrm>
        </p:spPr>
        <p:txBody>
          <a:bodyPr/>
          <a:lstStyle/>
          <a:p>
            <a:r>
              <a:rPr lang="en-US" dirty="0"/>
              <a:t>Always think of a problem first</a:t>
            </a:r>
          </a:p>
          <a:p>
            <a:r>
              <a:rPr lang="en-US" dirty="0"/>
              <a:t>The problem can be as small or big as you want</a:t>
            </a:r>
          </a:p>
          <a:p>
            <a:r>
              <a:rPr lang="en-US" dirty="0"/>
              <a:t>Most students relate better to local problems that impact their lives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F5329-24EB-F0E6-22A4-10CB54EF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50EBA-04BD-45C2-F4B5-B29575E72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1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PROBLEMS FROM PAST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664942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2011: Food Factor (food safety)</a:t>
            </a:r>
          </a:p>
          <a:p>
            <a:pPr lvl="1"/>
            <a:r>
              <a:rPr lang="en-US" sz="1400" dirty="0"/>
              <a:t>Detecting spoilt milk</a:t>
            </a:r>
          </a:p>
          <a:p>
            <a:r>
              <a:rPr lang="en-US" sz="1600" b="1" dirty="0"/>
              <a:t>2012: Senior Solutions (senior citizens)</a:t>
            </a:r>
          </a:p>
          <a:p>
            <a:pPr lvl="1"/>
            <a:r>
              <a:rPr lang="en-US" sz="1400" dirty="0"/>
              <a:t>Helping seniors remember where they left their possessions</a:t>
            </a:r>
          </a:p>
          <a:p>
            <a:r>
              <a:rPr lang="en-US" sz="1600" b="1" dirty="0"/>
              <a:t>2013: Nature’s Fury (natural disasters)</a:t>
            </a:r>
          </a:p>
          <a:p>
            <a:pPr lvl="1"/>
            <a:r>
              <a:rPr lang="en-US" sz="1400" dirty="0"/>
              <a:t>An early-warning ash detection system for airplanes</a:t>
            </a:r>
          </a:p>
          <a:p>
            <a:r>
              <a:rPr lang="en-US" sz="1600" b="1" dirty="0"/>
              <a:t>2014:  World Class (education)</a:t>
            </a:r>
          </a:p>
          <a:p>
            <a:pPr lvl="1"/>
            <a:r>
              <a:rPr lang="en-US" sz="1400" dirty="0"/>
              <a:t>A better way to learn to program the EV3 (EV3Lessons.com)</a:t>
            </a:r>
          </a:p>
          <a:p>
            <a:r>
              <a:rPr lang="en-US" sz="1600" b="1" dirty="0"/>
              <a:t>2015:  Trash Trek (garbage)</a:t>
            </a:r>
          </a:p>
          <a:p>
            <a:pPr lvl="1"/>
            <a:r>
              <a:rPr lang="en-US" sz="1400" dirty="0"/>
              <a:t>A more efficient way to recycle batteries </a:t>
            </a:r>
          </a:p>
          <a:p>
            <a:r>
              <a:rPr lang="en-US" sz="1600" b="1" dirty="0"/>
              <a:t>2016:  Animal Allies (animals)</a:t>
            </a:r>
          </a:p>
          <a:p>
            <a:pPr lvl="1"/>
            <a:r>
              <a:rPr lang="en-US" sz="1400" dirty="0"/>
              <a:t>Bats getting killed by wind turbines</a:t>
            </a:r>
          </a:p>
          <a:p>
            <a:r>
              <a:rPr lang="en-US" sz="1600" b="1" dirty="0"/>
              <a:t>2017: Hydro Dynamics (water)</a:t>
            </a:r>
          </a:p>
          <a:p>
            <a:pPr lvl="1"/>
            <a:r>
              <a:rPr lang="en-US" sz="1400" dirty="0"/>
              <a:t>Detecting leaking pipes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5A1AA-1C1C-1D42-A68A-D4A2E4B47F7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2" y="1619661"/>
            <a:ext cx="2132623" cy="1570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94" y="3205910"/>
            <a:ext cx="1769500" cy="1561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685" y="4939876"/>
            <a:ext cx="1896680" cy="11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7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This lesson was written by Sanjay and Arvind Seshan</a:t>
            </a:r>
          </a:p>
          <a:p>
            <a:r>
              <a:rPr lang="en-US" sz="2800" dirty="0"/>
              <a:t>More lessons available at </a:t>
            </a:r>
            <a:r>
              <a:rPr lang="en-US" sz="2800" dirty="0">
                <a:hlinkClick r:id="rId2"/>
              </a:rPr>
              <a:t>www.ev3lessons.com</a:t>
            </a:r>
            <a:r>
              <a:rPr lang="en-US" sz="2800" dirty="0"/>
              <a:t> and </a:t>
            </a:r>
            <a:r>
              <a:rPr lang="en-US" sz="2800" dirty="0">
                <a:hlinkClick r:id="rId3"/>
              </a:rPr>
              <a:t>www.flltutorials.com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FLLTutorials.com. Last Edit 5/29/2023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1606" r="9183" b="11463"/>
          <a:stretch/>
        </p:blipFill>
        <p:spPr>
          <a:xfrm>
            <a:off x="847627" y="3458311"/>
            <a:ext cx="7451126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0213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ineeringJournal" id="{97721FB4-21DC-6D4C-AC10-5E4545120761}" vid="{EB585347-F0B4-B74F-BF80-5185492EFC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FLLTutorialsTemplate</Template>
  <TotalTime>230</TotalTime>
  <Words>529</Words>
  <Application>Microsoft Macintosh PowerPoint</Application>
  <PresentationFormat>On-screen Show (4:3)</PresentationFormat>
  <Paragraphs>78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Gill Sans MT</vt:lpstr>
      <vt:lpstr>Wingdings 2</vt:lpstr>
      <vt:lpstr>Dividend</vt:lpstr>
      <vt:lpstr>INNOVATION Project Overview</vt:lpstr>
      <vt:lpstr>About The AUTHOR</vt:lpstr>
      <vt:lpstr>What is the INNOVATION Project?</vt:lpstr>
      <vt:lpstr>ThE RUBRICS WILL GUIDE THE PROCESS</vt:lpstr>
      <vt:lpstr>START WITH THE CHALLENGE PROMPT</vt:lpstr>
      <vt:lpstr>PICK A PROBLEM That is meaningful</vt:lpstr>
      <vt:lpstr>SAMPLE PROBLEMS FROM PAST YEARS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Seshan</dc:creator>
  <cp:lastModifiedBy>Srinivasan Seshan</cp:lastModifiedBy>
  <cp:revision>29</cp:revision>
  <cp:lastPrinted>2018-09-02T15:49:53Z</cp:lastPrinted>
  <dcterms:created xsi:type="dcterms:W3CDTF">2017-08-13T17:46:18Z</dcterms:created>
  <dcterms:modified xsi:type="dcterms:W3CDTF">2023-05-29T13:39:18Z</dcterms:modified>
</cp:coreProperties>
</file>