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300" r:id="rId2"/>
    <p:sldId id="301" r:id="rId3"/>
    <p:sldId id="294" r:id="rId4"/>
    <p:sldId id="297" r:id="rId5"/>
    <p:sldId id="298" r:id="rId6"/>
    <p:sldId id="299" r:id="rId7"/>
    <p:sldId id="295" r:id="rId8"/>
    <p:sldId id="296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18B8-FC4A-4FCB-AEC4-392026E33331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310B2-10DF-4352-9E6B-785D7F51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2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BF589-3978-3C45-966B-D7B7A71F2A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27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2" y="563882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3" y="3936455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5175774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0C608A-0F7B-9F44-9112-001EFEE2141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6387918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7" y="6392244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/>
          <a:lstStyle/>
          <a:p>
            <a:fld id="{A9DE973B-13DE-B74D-990D-B6EC6F016423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9D96E13-4027-FD43-99D5-2389C6A22E8A}" type="datetime1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3" y="599727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2" y="1505584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4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DB727E1-617A-1947-A63B-B9855FC84D10}" type="datetime1">
              <a:rPr lang="en-US" smtClean="0"/>
              <a:t>5/29/23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3" y="6387918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7" y="6392244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1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7" y="514197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Last Edit: </a:t>
            </a:r>
            <a:fld id="{B61BEF0D-F0BB-DE4B-95CE-6DB70DBA9567}" type="datetimeFigureOut">
              <a:rPr lang="en-US" sz="900" smtClean="0"/>
              <a:pPr/>
              <a:t>5/29/23</a:t>
            </a:fld>
            <a:endParaRPr lang="en-US" sz="9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3" y="6387918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/>
              <a:t>Copyright 2018, FLL TUTORIALS</a:t>
            </a:r>
            <a:endParaRPr lang="en-US" sz="9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7" y="6392244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1779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/>
          <a:lstStyle/>
          <a:p>
            <a:fld id="{B94B44B5-20F1-1A44-9950-79067884B54D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5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926053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/>
          <a:lstStyle/>
          <a:p>
            <a:fld id="{B9194C90-54B4-924B-A388-BA31124DE061}" type="datetime1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2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3" y="599727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/>
          <a:lstStyle/>
          <a:p>
            <a:fld id="{4C320E1C-3827-F141-BE7D-15ADFD051F16}" type="datetime1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/>
          <a:lstStyle/>
          <a:p>
            <a:fld id="{2699CF84-44CA-F14F-BABF-ACD9B4FF6A40}" type="datetime1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7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3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C827366-328A-4E47-9BC3-7C8F86EEE25A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7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4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5260128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8"/>
            <a:ext cx="2133600" cy="365125"/>
          </a:xfrm>
          <a:prstGeom prst="rect">
            <a:avLst/>
          </a:prstGeom>
        </p:spPr>
        <p:txBody>
          <a:bodyPr/>
          <a:lstStyle/>
          <a:p>
            <a:fld id="{D5A241E8-27EE-9B4B-88D3-6611A6E0A87C}" type="datetime1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Edit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7" y="5956138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3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3" y="687476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2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D4BA1A-9BB2-0B4F-AC9A-82CBCD6B0796}" type="datetime1">
              <a:rPr lang="en-US" smtClean="0"/>
              <a:t>5/29/23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3" y="6387918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Edit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7" y="6392244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2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eM1uqmVfP0" TargetMode="External"/><Relationship Id="rId2" Type="http://schemas.openxmlformats.org/officeDocument/2006/relationships/hyperlink" Target="https://youtu.be/QoAOzMTLP5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WOT_en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hunter.com/powerpoint-templates/business-model-canvas-template-for-powerpoin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1FA1-AD2A-4995-81F8-696DF3198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874" y="3829566"/>
            <a:ext cx="8180252" cy="103313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Taking your innovation project to the next level for the GIA</a:t>
            </a:r>
            <a:endParaRPr lang="LID4096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81239-2241-4741-B67B-8AA9BE223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FRc</a:t>
            </a:r>
            <a:r>
              <a:rPr lang="en-US" sz="2000" dirty="0"/>
              <a:t> D-Bug #3316 – </a:t>
            </a:r>
            <a:r>
              <a:rPr lang="en-US" sz="2000" dirty="0" err="1"/>
              <a:t>tEAm</a:t>
            </a:r>
            <a:r>
              <a:rPr lang="en-US" sz="2000" dirty="0"/>
              <a:t> D++ Alumni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20196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0FA8-C893-4361-BC7E-DD5CF452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authors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A66C6-17AE-4CC7-BAF5-3E8E41039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3" y="1817310"/>
            <a:ext cx="4057232" cy="4353215"/>
          </a:xfrm>
        </p:spPr>
        <p:txBody>
          <a:bodyPr>
            <a:normAutofit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b="0" i="0" u="none" strike="noStrike" dirty="0">
                <a:solidFill>
                  <a:srgbClr val="3F3F3F"/>
                </a:solidFill>
                <a:effectLst/>
                <a:latin typeface="Avenir"/>
              </a:rPr>
              <a:t>We are part of D-Bug #3316, an Israeli FRC team from Tel Aviv.</a:t>
            </a:r>
            <a:endParaRPr lang="en-GB" sz="2400" b="0" i="0" u="none" strike="noStrike" dirty="0">
              <a:solidFill>
                <a:srgbClr val="549E39"/>
              </a:solidFill>
              <a:effectLst/>
              <a:latin typeface="Noto Sans Symbols"/>
            </a:endParaRPr>
          </a:p>
          <a:p>
            <a:pPr rtl="0" fontAlgn="base">
              <a:spcBef>
                <a:spcPts val="12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b="0" i="0" u="none" strike="noStrike" dirty="0">
                <a:solidFill>
                  <a:srgbClr val="3F3F3F"/>
                </a:solidFill>
                <a:effectLst/>
                <a:latin typeface="Avenir"/>
              </a:rPr>
              <a:t>We are alumni of team D++, the GIA runners up from the 2018 Hydrodynamics season (</a:t>
            </a:r>
            <a:r>
              <a:rPr lang="en-GB" sz="2400" b="0" i="0" u="none" strike="noStrike" dirty="0" err="1">
                <a:solidFill>
                  <a:srgbClr val="3F3F3F"/>
                </a:solidFill>
                <a:effectLst/>
                <a:latin typeface="Avenir"/>
              </a:rPr>
              <a:t>Plasticker</a:t>
            </a:r>
            <a:r>
              <a:rPr lang="en-GB" sz="2400" b="0" i="0" u="none" strike="noStrike" dirty="0">
                <a:solidFill>
                  <a:srgbClr val="3F3F3F"/>
                </a:solidFill>
                <a:effectLst/>
                <a:latin typeface="Avenir"/>
              </a:rPr>
              <a:t>)</a:t>
            </a:r>
            <a:endParaRPr lang="en-GB" sz="2400" b="0" i="0" u="none" strike="noStrike" dirty="0">
              <a:solidFill>
                <a:srgbClr val="549E39"/>
              </a:solidFill>
              <a:effectLst/>
              <a:latin typeface="Noto Sans Symbols"/>
            </a:endParaRPr>
          </a:p>
          <a:p>
            <a:pPr rtl="0" fontAlgn="base">
              <a:spcBef>
                <a:spcPts val="124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2400" b="0" i="0" u="none" strike="noStrike" dirty="0">
                <a:solidFill>
                  <a:srgbClr val="3F3F3F"/>
                </a:solidFill>
                <a:effectLst/>
                <a:latin typeface="Avenir"/>
              </a:rPr>
              <a:t>2018-2020 FLL Israel Regional Champions Award</a:t>
            </a:r>
            <a:endParaRPr lang="en-GB" sz="2400" b="0" i="0" u="none" strike="noStrike" dirty="0">
              <a:solidFill>
                <a:srgbClr val="549E39"/>
              </a:solidFill>
              <a:effectLst/>
              <a:latin typeface="Noto Sans Symbols"/>
            </a:endParaRPr>
          </a:p>
          <a:p>
            <a:pPr>
              <a:buFont typeface="Wingdings" panose="05000000000000000000" pitchFamily="2" charset="2"/>
              <a:buChar char="§"/>
            </a:pPr>
            <a:endParaRPr lang="LID4096" sz="4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4BD65-707C-469F-9BBE-06DD4DC6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C8722-AF3C-4F8B-A5AA-ABF2779B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46271E-63C6-4358-9872-C4077A33E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9037" r="4224" b="5767"/>
          <a:stretch/>
        </p:blipFill>
        <p:spPr bwMode="auto">
          <a:xfrm>
            <a:off x="4949466" y="3614875"/>
            <a:ext cx="3273928" cy="22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2AB77BE5-0952-46FD-81DD-2FB913197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23062" r="15625" b="3096"/>
          <a:stretch/>
        </p:blipFill>
        <p:spPr>
          <a:xfrm>
            <a:off x="4949466" y="1599653"/>
            <a:ext cx="3273928" cy="20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C73F-2BB9-3441-A3B9-DB62710A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pitch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5E96F6-179A-4382-954A-B67096FF5CE6}"/>
              </a:ext>
            </a:extLst>
          </p:cNvPr>
          <p:cNvSpPr txBox="1">
            <a:spLocks/>
          </p:cNvSpPr>
          <p:nvPr/>
        </p:nvSpPr>
        <p:spPr>
          <a:xfrm>
            <a:off x="623938" y="3725015"/>
            <a:ext cx="8238706" cy="31279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Who you are</a:t>
            </a:r>
          </a:p>
          <a:p>
            <a:r>
              <a:rPr lang="en-US" sz="1600" dirty="0"/>
              <a:t>What problem are you solving?</a:t>
            </a:r>
          </a:p>
          <a:p>
            <a:r>
              <a:rPr lang="en-US" sz="1600" dirty="0"/>
              <a:t>What is your solution?</a:t>
            </a:r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sz="1100" dirty="0"/>
          </a:p>
          <a:p>
            <a:r>
              <a:rPr lang="en-US" sz="1600" dirty="0"/>
              <a:t>Who are your customers?</a:t>
            </a:r>
          </a:p>
          <a:p>
            <a:r>
              <a:rPr lang="en-US" sz="1600" dirty="0"/>
              <a:t>Why is your product better than others on the market?</a:t>
            </a:r>
          </a:p>
          <a:p>
            <a:r>
              <a:rPr lang="en-US" sz="1600" dirty="0"/>
              <a:t>What experts did you talk to? </a:t>
            </a:r>
          </a:p>
          <a:p>
            <a:r>
              <a:rPr lang="en-US" sz="1600" dirty="0"/>
              <a:t>Your solution’s strengths and market opportunities so they understand why they should vote for you or invest in you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1451ED5-8155-436A-8387-126250EC0388}"/>
              </a:ext>
            </a:extLst>
          </p:cNvPr>
          <p:cNvSpPr txBox="1">
            <a:spLocks/>
          </p:cNvSpPr>
          <p:nvPr/>
        </p:nvSpPr>
        <p:spPr>
          <a:xfrm>
            <a:off x="452646" y="1488995"/>
            <a:ext cx="8238707" cy="24618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 pitch is a sum up of an idea, product or company</a:t>
            </a:r>
          </a:p>
          <a:p>
            <a:r>
              <a:rPr lang="en-US" sz="1800" dirty="0"/>
              <a:t>We recommend building a pitch to sum up your innovative solution for someone passing by, a judge, or an investor</a:t>
            </a:r>
          </a:p>
          <a:p>
            <a:r>
              <a:rPr lang="en-US" sz="1800" dirty="0"/>
              <a:t>Present your pitch with confidence and excitement! </a:t>
            </a:r>
          </a:p>
          <a:p>
            <a:r>
              <a:rPr lang="en-US" sz="1800" dirty="0"/>
              <a:t>Keep it brief, a pitch should be up to 1-5 minutes depending on who you are presenting it to</a:t>
            </a:r>
          </a:p>
          <a:p>
            <a:r>
              <a:rPr lang="en-US" sz="1800" b="1" dirty="0"/>
              <a:t>What should your pitch include?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906A24-CA61-461F-A5EC-AB52E707D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076" y="3376297"/>
            <a:ext cx="2654277" cy="1992708"/>
          </a:xfrm>
          <a:prstGeom prst="rect">
            <a:avLst/>
          </a:prstGeom>
        </p:spPr>
      </p:pic>
      <p:pic>
        <p:nvPicPr>
          <p:cNvPr id="1026" name="Picture 2" descr="Speak, speaking, talk icon">
            <a:extLst>
              <a:ext uri="{FF2B5EF4-FFF2-40B4-BE49-F238E27FC236}">
                <a16:creationId xmlns:a16="http://schemas.microsoft.com/office/drawing/2014/main" id="{41CA075B-645E-4387-AF02-321324608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15" y="3261976"/>
            <a:ext cx="1377707" cy="13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E082B-7729-4ECC-99CC-C4F5CD6E9368}"/>
              </a:ext>
            </a:extLst>
          </p:cNvPr>
          <p:cNvSpPr/>
          <p:nvPr/>
        </p:nvSpPr>
        <p:spPr>
          <a:xfrm>
            <a:off x="747298" y="4718927"/>
            <a:ext cx="3824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talking to potential investors or judges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D88A9B8-F1FC-4037-B26D-0D03A6EE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08707" y="6487860"/>
            <a:ext cx="4870585" cy="365125"/>
          </a:xfr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026FA4-D617-F1C1-1F71-38F2555E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08BB4-725F-4186-B862-F4C0D847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development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C5FFF-78B7-44C2-B22F-A45C9EFB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870585" cy="365125"/>
          </a:xfr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39DC57-5853-40A5-B38F-371D6A76707E}"/>
              </a:ext>
            </a:extLst>
          </p:cNvPr>
          <p:cNvSpPr txBox="1">
            <a:spLocks/>
          </p:cNvSpPr>
          <p:nvPr/>
        </p:nvSpPr>
        <p:spPr>
          <a:xfrm>
            <a:off x="401434" y="3892490"/>
            <a:ext cx="6653299" cy="198740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How can you build the </a:t>
            </a:r>
            <a:r>
              <a:rPr lang="en-US" sz="1700" dirty="0">
                <a:hlinkClick r:id="rId2"/>
              </a:rPr>
              <a:t>Business Model Canvas </a:t>
            </a:r>
            <a:r>
              <a:rPr lang="en-US" sz="1700" dirty="0"/>
              <a:t>&amp; </a:t>
            </a:r>
            <a:r>
              <a:rPr lang="en-US" sz="1700" dirty="0">
                <a:hlinkClick r:id="rId3"/>
              </a:rPr>
              <a:t>Value Proposition Canvas </a:t>
            </a:r>
            <a:r>
              <a:rPr lang="en-US" sz="1700" dirty="0"/>
              <a:t>?</a:t>
            </a:r>
          </a:p>
          <a:p>
            <a:r>
              <a:rPr lang="en-US" sz="1700" dirty="0"/>
              <a:t>Watch videos explaining each canvas (linked above)</a:t>
            </a:r>
          </a:p>
          <a:p>
            <a:r>
              <a:rPr lang="en-US" sz="1700" dirty="0"/>
              <a:t>Sit together as a team and draw the canvas on a board</a:t>
            </a:r>
          </a:p>
          <a:p>
            <a:r>
              <a:rPr lang="en-US" sz="1700" dirty="0"/>
              <a:t>Talk about each block in the canvas, write down the relevant points on a post it note and add to the board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8" name="Picture 7" descr="A picture containing person, man, standing, holding&#10;&#10;Description automatically generated">
            <a:extLst>
              <a:ext uri="{FF2B5EF4-FFF2-40B4-BE49-F238E27FC236}">
                <a16:creationId xmlns:a16="http://schemas.microsoft.com/office/drawing/2014/main" id="{CEFC8597-3AB5-42B9-BA79-21AA76ADEC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/>
          <a:stretch/>
        </p:blipFill>
        <p:spPr>
          <a:xfrm>
            <a:off x="6469132" y="2612838"/>
            <a:ext cx="2273433" cy="2185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390EFD-0A5A-4024-8045-3B9BE1F53234}"/>
              </a:ext>
            </a:extLst>
          </p:cNvPr>
          <p:cNvSpPr/>
          <p:nvPr/>
        </p:nvSpPr>
        <p:spPr>
          <a:xfrm>
            <a:off x="401435" y="5814549"/>
            <a:ext cx="855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** we recommend these canvases for higher levels of competition, since the Global Innovation Award our teams have been building one for the state championship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C557C4-C757-47D2-B2E9-20912220B6A9}"/>
              </a:ext>
            </a:extLst>
          </p:cNvPr>
          <p:cNvSpPr txBox="1">
            <a:spLocks/>
          </p:cNvSpPr>
          <p:nvPr/>
        </p:nvSpPr>
        <p:spPr>
          <a:xfrm>
            <a:off x="401435" y="1465346"/>
            <a:ext cx="8552065" cy="24684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Showing and documenting your innovation development process can take your project to the next level. </a:t>
            </a:r>
          </a:p>
          <a:p>
            <a:r>
              <a:rPr lang="en-US" sz="1700" dirty="0"/>
              <a:t>There are four documents that can add to this process:</a:t>
            </a:r>
          </a:p>
          <a:p>
            <a:r>
              <a:rPr lang="en-US" sz="1400" dirty="0"/>
              <a:t>Engineering Change Notice</a:t>
            </a:r>
          </a:p>
          <a:p>
            <a:r>
              <a:rPr lang="en-US" sz="1400" dirty="0"/>
              <a:t>SWOT analysis</a:t>
            </a:r>
          </a:p>
          <a:p>
            <a:r>
              <a:rPr lang="en-US" sz="1400" dirty="0"/>
              <a:t>Business Model Canvas</a:t>
            </a:r>
          </a:p>
          <a:p>
            <a:r>
              <a:rPr lang="en-US" sz="1400" dirty="0"/>
              <a:t>Value Proposition Canvas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1700" dirty="0"/>
          </a:p>
          <a:p>
            <a:endParaRPr lang="en-US" sz="1700" dirty="0"/>
          </a:p>
        </p:txBody>
      </p:sp>
      <p:sp>
        <p:nvSpPr>
          <p:cNvPr id="11" name="AutoShape 6" descr="Small Business Svg Png Icon Free Download (#453823 ...">
            <a:extLst>
              <a:ext uri="{FF2B5EF4-FFF2-40B4-BE49-F238E27FC236}">
                <a16:creationId xmlns:a16="http://schemas.microsoft.com/office/drawing/2014/main" id="{5BBC33AD-0277-4E8E-95E3-428EDE32F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06000" y="239478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Concept generation, creativity, idea generation, innovative ...">
            <a:extLst>
              <a:ext uri="{FF2B5EF4-FFF2-40B4-BE49-F238E27FC236}">
                <a16:creationId xmlns:a16="http://schemas.microsoft.com/office/drawing/2014/main" id="{4F4D0B0D-A412-4611-ADFB-1CFCE1B0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83" y="2683230"/>
            <a:ext cx="1096302" cy="109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EF4BA-9883-9DB9-39CB-22D33952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4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FA39-854E-4155-825B-8AF3A8E7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change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A84-9CD2-46AD-AA9C-F755083C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43" y="1738005"/>
            <a:ext cx="3504782" cy="4655588"/>
          </a:xfrm>
        </p:spPr>
        <p:txBody>
          <a:bodyPr>
            <a:normAutofit/>
          </a:bodyPr>
          <a:lstStyle/>
          <a:p>
            <a:r>
              <a:rPr lang="en-US" sz="1700" dirty="0"/>
              <a:t>An Engineering Change Notice (ECN) is a document authorizing and recording design changes throughout the prototyping and life-cycle phases of a product</a:t>
            </a:r>
          </a:p>
          <a:p>
            <a:r>
              <a:rPr lang="en-US" sz="1700" dirty="0"/>
              <a:t>This is beneficial for your team and the judges – it tracks the changes you made and the reasons it also shows your product’s development over time</a:t>
            </a:r>
          </a:p>
          <a:p>
            <a:r>
              <a:rPr lang="en-US" sz="1700" dirty="0"/>
              <a:t>You can make an ECN not only for your innovation project but also for your robot!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8F4988-A7CE-4AFF-B046-0C433C718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6699" r="24167" b="13301"/>
          <a:stretch/>
        </p:blipFill>
        <p:spPr bwMode="auto">
          <a:xfrm>
            <a:off x="3889051" y="1939674"/>
            <a:ext cx="4807106" cy="36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4FCC148-1453-4473-8E94-1C1BADE9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3" y="6288343"/>
            <a:ext cx="4870585" cy="365125"/>
          </a:xfr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E5533-CD1A-CCC3-451A-C151AA93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4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FA39-854E-4155-825B-8AF3A8E7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A84-9CD2-46AD-AA9C-F755083CC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45" y="1628995"/>
            <a:ext cx="3463270" cy="4655588"/>
          </a:xfrm>
        </p:spPr>
        <p:txBody>
          <a:bodyPr>
            <a:normAutofit/>
          </a:bodyPr>
          <a:lstStyle/>
          <a:p>
            <a:r>
              <a:rPr lang="en-US" sz="2000" dirty="0"/>
              <a:t>A SWOT analysis is an incredibly simple, yet powerful tool to help you develop your product.</a:t>
            </a:r>
          </a:p>
          <a:p>
            <a:r>
              <a:rPr lang="en-US" sz="2000" dirty="0"/>
              <a:t> Strengths and weaknesses are internal —things that you have control over and can change. </a:t>
            </a:r>
          </a:p>
          <a:p>
            <a:r>
              <a:rPr lang="en-US" sz="2000" dirty="0"/>
              <a:t>Opportunities and threats are external. You can take advantage of opportunities and protect yourselves against threats, but you can’t change them.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4FCC148-1453-4473-8E94-1C1BADE9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24" y="6446744"/>
            <a:ext cx="4870585" cy="365125"/>
          </a:xfr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pic>
        <p:nvPicPr>
          <p:cNvPr id="6146" name="Picture 2" descr="SWOT – ויקיפדיה">
            <a:extLst>
              <a:ext uri="{FF2B5EF4-FFF2-40B4-BE49-F238E27FC236}">
                <a16:creationId xmlns:a16="http://schemas.microsoft.com/office/drawing/2014/main" id="{50A5B7BA-943F-46DD-AD1F-D5230D27E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/>
          <a:stretch/>
        </p:blipFill>
        <p:spPr bwMode="auto">
          <a:xfrm>
            <a:off x="3762966" y="1628995"/>
            <a:ext cx="4870585" cy="46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DE7510-39D8-4456-A735-FEC3228E83FF}"/>
              </a:ext>
            </a:extLst>
          </p:cNvPr>
          <p:cNvSpPr/>
          <p:nvPr/>
        </p:nvSpPr>
        <p:spPr>
          <a:xfrm>
            <a:off x="4009222" y="5956622"/>
            <a:ext cx="56359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https://commons.wikimedia.org/wiki/File:SWOT_en.svg</a:t>
            </a:r>
            <a:endParaRPr lang="en-US" sz="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0BEC6-1CA0-76C6-2B9D-1E174D36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2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212D-4B00-41DB-8958-A49E26C4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7EAA-9C88-4F78-A93B-FEE385CC8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700" dirty="0"/>
              <a:t>Your value proposition is your </a:t>
            </a:r>
            <a:r>
              <a:rPr lang="en-US" sz="1700" b="1" dirty="0"/>
              <a:t>unique identifier</a:t>
            </a:r>
            <a:r>
              <a:rPr lang="en-US" sz="1700" dirty="0"/>
              <a:t>.  Your value proposition clearly presents why someone would want to buy your product instead of a competitors. </a:t>
            </a:r>
          </a:p>
          <a:p>
            <a:r>
              <a:rPr lang="en-US" sz="1700" dirty="0"/>
              <a:t>The Value Proposition Canvas is a tool which can help ensure that a product or service is positioned around what the customer values and needs</a:t>
            </a:r>
          </a:p>
          <a:p>
            <a:endParaRPr lang="en-US" sz="1700" dirty="0"/>
          </a:p>
        </p:txBody>
      </p:sp>
      <p:pic>
        <p:nvPicPr>
          <p:cNvPr id="2056" name="Picture 8" descr="Value Proposition Canvas | Experiência do usuário, Idéias de ...">
            <a:extLst>
              <a:ext uri="{FF2B5EF4-FFF2-40B4-BE49-F238E27FC236}">
                <a16:creationId xmlns:a16="http://schemas.microsoft.com/office/drawing/2014/main" id="{5DAF1562-2F60-4D48-A5D7-0A13C0F9F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8" y="2859245"/>
            <a:ext cx="4903181" cy="368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36D60E8-5DFC-43B2-B8A9-C1646586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870585" cy="365125"/>
          </a:xfr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37662-FEDC-185C-9C13-8D11A25C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5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431443-C156-453E-8704-F743052CA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67" y="1713420"/>
            <a:ext cx="5392943" cy="4025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B212D-4B00-41DB-8958-A49E26C4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canvas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D7EAA-9C88-4F78-A93B-FEE385CC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22" y="1713420"/>
            <a:ext cx="2330277" cy="4394054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The business model canvas is a shared language for describing, visualizing, assessing and changing business models. </a:t>
            </a:r>
          </a:p>
          <a:p>
            <a:r>
              <a:rPr lang="en-US" sz="1700" dirty="0"/>
              <a:t>Why build one?  The Business Model Canvas breaks your business model down into easily-understood segments you can present to judges and investors. 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4006FEA-9860-4B2A-8622-7C1574A6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416" y="6387916"/>
            <a:ext cx="4870585" cy="365125"/>
          </a:xfrm>
        </p:spPr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E7A017-F909-4B53-AF73-AA1B2296E211}"/>
              </a:ext>
            </a:extLst>
          </p:cNvPr>
          <p:cNvSpPr/>
          <p:nvPr/>
        </p:nvSpPr>
        <p:spPr>
          <a:xfrm>
            <a:off x="2972167" y="5607826"/>
            <a:ext cx="56886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https://slidehunter.com/powerpoint-templates/business-model-canvas-template-for-powerpoint/</a:t>
            </a:r>
            <a:endParaRPr lang="en-US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A2ACA-073B-3AAF-1029-6BD8F1B4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6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lesson was written by FRC D-Bug #3316</a:t>
            </a:r>
          </a:p>
          <a:p>
            <a:r>
              <a:rPr lang="en-US" sz="2800" dirty="0"/>
              <a:t>You can contact us at outreach3316@gmail.com</a:t>
            </a:r>
            <a:endParaRPr lang="he-IL" sz="2800" dirty="0"/>
          </a:p>
          <a:p>
            <a:r>
              <a:rPr lang="en-US" sz="2800" dirty="0"/>
              <a:t>More lessons available at </a:t>
            </a:r>
            <a:r>
              <a:rPr lang="en-US" sz="2800" dirty="0">
                <a:hlinkClick r:id="rId2"/>
              </a:rPr>
              <a:t>www.ev3lessons.com</a:t>
            </a:r>
            <a:r>
              <a:rPr lang="en-US" sz="2800" dirty="0"/>
              <a:t> and </a:t>
            </a:r>
            <a:r>
              <a:rPr lang="en-US" sz="2800" dirty="0">
                <a:hlinkClick r:id="rId3"/>
              </a:rPr>
              <a:t>www.flltutorials.com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Edit 5/29/2023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882" y="3905986"/>
            <a:ext cx="7451126" cy="18040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6C5A9-8292-235A-BD5A-05987D83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705</Words>
  <Application>Microsoft Macintosh PowerPoint</Application>
  <PresentationFormat>On-screen Show (4:3)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Avenir</vt:lpstr>
      <vt:lpstr>Calibri</vt:lpstr>
      <vt:lpstr>Gill Sans MT</vt:lpstr>
      <vt:lpstr>Noto Sans Symbols</vt:lpstr>
      <vt:lpstr>Wingdings</vt:lpstr>
      <vt:lpstr>Wingdings 2</vt:lpstr>
      <vt:lpstr>Dividend</vt:lpstr>
      <vt:lpstr>Taking your innovation project to the next level for the GIA</vt:lpstr>
      <vt:lpstr>About the authors</vt:lpstr>
      <vt:lpstr>pitch</vt:lpstr>
      <vt:lpstr>Innovation development process</vt:lpstr>
      <vt:lpstr>Engineering change notice</vt:lpstr>
      <vt:lpstr>SWOT analysis</vt:lpstr>
      <vt:lpstr>Value proposition canvas</vt:lpstr>
      <vt:lpstr>Business model canvas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Elevator pitch</dc:title>
  <dc:creator>Einav Bar-Nir</dc:creator>
  <cp:lastModifiedBy>Srinivasan Seshan</cp:lastModifiedBy>
  <cp:revision>43</cp:revision>
  <dcterms:created xsi:type="dcterms:W3CDTF">2020-05-17T09:45:40Z</dcterms:created>
  <dcterms:modified xsi:type="dcterms:W3CDTF">2023-05-29T13:15:45Z</dcterms:modified>
</cp:coreProperties>
</file>