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91" r:id="rId1"/>
  </p:sldMasterIdLst>
  <p:notesMasterIdLst>
    <p:notesMasterId r:id="rId16"/>
  </p:notesMasterIdLst>
  <p:sldIdLst>
    <p:sldId id="256" r:id="rId2"/>
    <p:sldId id="276" r:id="rId3"/>
    <p:sldId id="270" r:id="rId4"/>
    <p:sldId id="271" r:id="rId5"/>
    <p:sldId id="272" r:id="rId6"/>
    <p:sldId id="273" r:id="rId7"/>
    <p:sldId id="274" r:id="rId8"/>
    <p:sldId id="275" r:id="rId9"/>
    <p:sldId id="277" r:id="rId10"/>
    <p:sldId id="278" r:id="rId11"/>
    <p:sldId id="279" r:id="rId12"/>
    <p:sldId id="280" r:id="rId13"/>
    <p:sldId id="281" r:id="rId14"/>
    <p:sldId id="259" r:id="rId1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52C90"/>
    <a:srgbClr val="24CF39"/>
    <a:srgbClr val="034A8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67"/>
    <p:restoredTop sz="94648"/>
  </p:normalViewPr>
  <p:slideViewPr>
    <p:cSldViewPr snapToGrid="0" snapToObjects="1">
      <p:cViewPr varScale="1">
        <p:scale>
          <a:sx n="74" d="100"/>
          <a:sy n="74" d="100"/>
        </p:scale>
        <p:origin x="192" y="10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8B980B-A051-5042-A199-B77431CF73D3}" type="datetimeFigureOut">
              <a:rPr lang="en-US" smtClean="0"/>
              <a:t>5/29/23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3AEE19-6760-F547-8467-920A152162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93942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3AEE19-6760-F547-8467-920A1521624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91143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3AEE19-6760-F547-8467-920A1521624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0011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48091" y="563880"/>
            <a:ext cx="8240108" cy="568217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81192" y="3936453"/>
            <a:ext cx="7989752" cy="1033133"/>
          </a:xfrm>
          <a:ln>
            <a:noFill/>
          </a:ln>
          <a:effectLst/>
        </p:spPr>
        <p:txBody>
          <a:bodyPr anchor="b">
            <a:norm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1192" y="5175772"/>
            <a:ext cx="7989752" cy="590321"/>
          </a:xfrm>
          <a:ln>
            <a:noFill/>
          </a:ln>
        </p:spPr>
        <p:txBody>
          <a:bodyPr anchor="t">
            <a:normAutofit/>
          </a:bodyPr>
          <a:lstStyle>
            <a:lvl1pPr marL="0" indent="0" algn="ctr">
              <a:buNone/>
              <a:defRPr sz="1600" cap="all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559327" y="6392242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057DDB3E-195E-6B45-B467-F8D5D015F5DB}" type="datetime1">
              <a:rPr lang="en-US" smtClean="0"/>
              <a:t>5/29/23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81192" y="6387916"/>
            <a:ext cx="4870585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© 2023, FLLTutorials.com (Last Edit 5/29/2023)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00476" y="6392242"/>
            <a:ext cx="770468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4B45051-E032-1249-AC8B-C5EB1B15FB4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5280" y="563880"/>
            <a:ext cx="8488680" cy="2915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94693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8092" y="599725"/>
            <a:ext cx="8238707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559327" y="5956136"/>
            <a:ext cx="2133600" cy="365125"/>
          </a:xfrm>
          <a:prstGeom prst="rect">
            <a:avLst/>
          </a:prstGeom>
        </p:spPr>
        <p:txBody>
          <a:bodyPr/>
          <a:lstStyle/>
          <a:p>
            <a:fld id="{5401DC81-3D9D-454A-91E9-4177FB0DB81A}" type="datetime1">
              <a:rPr lang="en-US" smtClean="0"/>
              <a:t>5/29/23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81192" y="5951810"/>
            <a:ext cx="4870585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© 2023, FLLTutorials.com (Last Edit 5/29/2023)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00476" y="5956136"/>
            <a:ext cx="770468" cy="365125"/>
          </a:xfrm>
          <a:prstGeom prst="rect">
            <a:avLst/>
          </a:prstGeo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90970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6629400" y="599725"/>
            <a:ext cx="2057399" cy="58169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75725"/>
            <a:ext cx="1503123" cy="518307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81192" y="675725"/>
            <a:ext cx="5922209" cy="5183073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745255" y="5956136"/>
            <a:ext cx="94767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3BC0DC7F-C381-D243-B1EA-131843200DDB}" type="datetime1">
              <a:rPr lang="en-US" smtClean="0"/>
              <a:t>5/29/23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81192" y="5951810"/>
            <a:ext cx="5922209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© 2023, FLLTutorials.com (Last Edit 5/29/2023)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00476" y="5956136"/>
            <a:ext cx="770468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39761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8092" y="599725"/>
            <a:ext cx="8238707" cy="81810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687475"/>
            <a:ext cx="7989752" cy="59679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8091" y="1505583"/>
            <a:ext cx="8238707" cy="4353215"/>
          </a:xfrm>
        </p:spPr>
        <p:txBody>
          <a:bodyPr anchor="t"/>
          <a:lstStyle>
            <a:lvl1pPr>
              <a:defRPr sz="3600"/>
            </a:lvl1pPr>
            <a:lvl2pPr>
              <a:defRPr sz="3200"/>
            </a:lvl2pPr>
            <a:lvl3pPr>
              <a:defRPr sz="28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5E510904-FE82-B349-843E-834D82D5778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559327" y="6392242"/>
            <a:ext cx="213360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59DB951E-8A2C-8944-9ED9-2477572D3AC8}" type="datetime1">
              <a:rPr lang="en-US" smtClean="0"/>
              <a:t>5/29/23</a:t>
            </a:fld>
            <a:endParaRPr lang="en-US" dirty="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E48965D5-4E22-4D4C-B0D3-4AEC700831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81192" y="6387916"/>
            <a:ext cx="4870585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© 2023, FLLTutorials.com (Last Edit 5/29/2023)</a:t>
            </a:r>
            <a:endParaRPr lang="en-US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65AB5AFF-5E76-4041-B3D5-669547C07A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800476" y="6392242"/>
            <a:ext cx="770468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74441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52646" y="5141973"/>
            <a:ext cx="8238707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3036573"/>
            <a:ext cx="7989751" cy="1504844"/>
          </a:xfrm>
        </p:spPr>
        <p:txBody>
          <a:bodyPr anchor="b">
            <a:normAutofit/>
          </a:bodyPr>
          <a:lstStyle>
            <a:lvl1pPr algn="l">
              <a:defRPr sz="3600" b="0" cap="all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3" y="4541417"/>
            <a:ext cx="7989751" cy="600556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all">
                <a:solidFill>
                  <a:schemeClr val="accent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52362C45-CC3C-1C41-89EF-9E39AB823873}"/>
              </a:ext>
            </a:extLst>
          </p:cNvPr>
          <p:cNvSpPr txBox="1">
            <a:spLocks/>
          </p:cNvSpPr>
          <p:nvPr/>
        </p:nvSpPr>
        <p:spPr>
          <a:xfrm>
            <a:off x="5559327" y="639224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accent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Last Edit: </a:t>
            </a:r>
            <a:fld id="{B61BEF0D-F0BB-DE4B-95CE-6DB70DBA9567}" type="datetimeFigureOut">
              <a:rPr lang="en-US" smtClean="0"/>
              <a:pPr/>
              <a:t>5/29/23</a:t>
            </a:fld>
            <a:endParaRPr lang="en-US" dirty="0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99E8FBED-B055-2A4A-8E32-9CB6B48C25B3}"/>
              </a:ext>
            </a:extLst>
          </p:cNvPr>
          <p:cNvSpPr txBox="1">
            <a:spLocks/>
          </p:cNvSpPr>
          <p:nvPr/>
        </p:nvSpPr>
        <p:spPr>
          <a:xfrm>
            <a:off x="581192" y="6387916"/>
            <a:ext cx="487058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900" kern="1200" cap="all">
                <a:solidFill>
                  <a:schemeClr val="accent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Copyright 2018, FLL TUTORIALS</a:t>
            </a:r>
            <a:endParaRPr lang="en-US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AA884034-3EBB-704E-AFCD-9611BBBEBA37}"/>
              </a:ext>
            </a:extLst>
          </p:cNvPr>
          <p:cNvSpPr txBox="1">
            <a:spLocks/>
          </p:cNvSpPr>
          <p:nvPr/>
        </p:nvSpPr>
        <p:spPr>
          <a:xfrm>
            <a:off x="7800476" y="6392242"/>
            <a:ext cx="7704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accent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1814189-0037-420F-A5B3-4A68A0B960C5}"/>
              </a:ext>
            </a:extLst>
          </p:cNvPr>
          <p:cNvSpPr/>
          <p:nvPr userDrawn="1"/>
        </p:nvSpPr>
        <p:spPr>
          <a:xfrm>
            <a:off x="2381" y="6270965"/>
            <a:ext cx="9141619" cy="64008"/>
          </a:xfrm>
          <a:prstGeom prst="rect">
            <a:avLst/>
          </a:prstGeom>
          <a:solidFill>
            <a:srgbClr val="24CF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81785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8092" y="599725"/>
            <a:ext cx="8238707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1192" y="2228002"/>
            <a:ext cx="3899527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282" y="2228003"/>
            <a:ext cx="3907662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559327" y="5956136"/>
            <a:ext cx="2133600" cy="365125"/>
          </a:xfrm>
          <a:prstGeom prst="rect">
            <a:avLst/>
          </a:prstGeom>
        </p:spPr>
        <p:txBody>
          <a:bodyPr/>
          <a:lstStyle/>
          <a:p>
            <a:fld id="{02C749DD-D96A-5E4D-8D13-82124325A17E}" type="datetime1">
              <a:rPr lang="en-US" smtClean="0"/>
              <a:t>5/29/23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81192" y="5951810"/>
            <a:ext cx="4870585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© 2023, FLLTutorials.com (Last Edit 5/29/2023)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800476" y="5956136"/>
            <a:ext cx="770468" cy="365125"/>
          </a:xfrm>
          <a:prstGeom prst="rect">
            <a:avLst/>
          </a:prstGeo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5678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>
            <a:spLocks noChangeAspect="1"/>
          </p:cNvSpPr>
          <p:nvPr/>
        </p:nvSpPr>
        <p:spPr>
          <a:xfrm>
            <a:off x="448092" y="599725"/>
            <a:ext cx="8238707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219" y="2228003"/>
            <a:ext cx="3593500" cy="576262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1192" y="2926051"/>
            <a:ext cx="3899527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69308" y="2228003"/>
            <a:ext cx="3601635" cy="576262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282" y="2926051"/>
            <a:ext cx="3907662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5559327" y="5956136"/>
            <a:ext cx="2133600" cy="365125"/>
          </a:xfrm>
          <a:prstGeom prst="rect">
            <a:avLst/>
          </a:prstGeom>
        </p:spPr>
        <p:txBody>
          <a:bodyPr/>
          <a:lstStyle/>
          <a:p>
            <a:fld id="{DD29BD93-02EC-1A48-A6E8-31A98C9A157A}" type="datetime1">
              <a:rPr lang="en-US" smtClean="0"/>
              <a:t>5/29/23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81192" y="5951810"/>
            <a:ext cx="4870585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© 2023, FLLTutorials.com (Last Edit 5/29/2023)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7800476" y="5956136"/>
            <a:ext cx="770468" cy="365125"/>
          </a:xfrm>
          <a:prstGeom prst="rect">
            <a:avLst/>
          </a:prstGeo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58169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>
            <a:spLocks noChangeAspect="1"/>
          </p:cNvSpPr>
          <p:nvPr/>
        </p:nvSpPr>
        <p:spPr>
          <a:xfrm>
            <a:off x="448092" y="599725"/>
            <a:ext cx="8238707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5559327" y="5956136"/>
            <a:ext cx="2133600" cy="365125"/>
          </a:xfrm>
          <a:prstGeom prst="rect">
            <a:avLst/>
          </a:prstGeom>
        </p:spPr>
        <p:txBody>
          <a:bodyPr/>
          <a:lstStyle/>
          <a:p>
            <a:fld id="{2DE767CA-F1E9-0241-910E-1ACE4D432D02}" type="datetime1">
              <a:rPr lang="en-US" smtClean="0"/>
              <a:t>5/29/23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581192" y="5951810"/>
            <a:ext cx="4870585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© 2023, FLLTutorials.com (Last Edit 5/29/2023)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800476" y="5956136"/>
            <a:ext cx="770468" cy="365125"/>
          </a:xfrm>
          <a:prstGeom prst="rect">
            <a:avLst/>
          </a:prstGeo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76255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5559327" y="5956136"/>
            <a:ext cx="2133600" cy="365125"/>
          </a:xfrm>
          <a:prstGeom prst="rect">
            <a:avLst/>
          </a:prstGeom>
        </p:spPr>
        <p:txBody>
          <a:bodyPr/>
          <a:lstStyle/>
          <a:p>
            <a:fld id="{9585981A-DE80-FE4E-A369-1C21D3BD3DC1}" type="datetime1">
              <a:rPr lang="en-US" smtClean="0"/>
              <a:t>5/29/23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581192" y="5951810"/>
            <a:ext cx="4870585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© 2023, FLLTutorials.com (Last Edit 5/29/2023)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800476" y="5956136"/>
            <a:ext cx="770468" cy="365125"/>
          </a:xfrm>
          <a:prstGeom prst="rect">
            <a:avLst/>
          </a:prstGeo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68930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spect="1"/>
          </p:cNvSpPr>
          <p:nvPr/>
        </p:nvSpPr>
        <p:spPr>
          <a:xfrm>
            <a:off x="452646" y="5141973"/>
            <a:ext cx="8238707" cy="127470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352" y="5262296"/>
            <a:ext cx="3536625" cy="689514"/>
          </a:xfrm>
        </p:spPr>
        <p:txBody>
          <a:bodyPr anchor="ctr"/>
          <a:lstStyle>
            <a:lvl1pPr algn="l">
              <a:defRPr sz="2000" b="0"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6399" y="601200"/>
            <a:ext cx="8240400" cy="4204800"/>
          </a:xfrm>
        </p:spPr>
        <p:txBody>
          <a:bodyPr anchor="ctr"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 sz="1400">
                <a:solidFill>
                  <a:schemeClr val="tx2"/>
                </a:solidFill>
              </a:defRPr>
            </a:lvl7pPr>
            <a:lvl8pPr>
              <a:defRPr sz="1400">
                <a:solidFill>
                  <a:schemeClr val="tx2"/>
                </a:solidFill>
              </a:defRPr>
            </a:lvl8pPr>
            <a:lvl9pPr>
              <a:defRPr sz="1400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305617" y="5262295"/>
            <a:ext cx="4265327" cy="689515"/>
          </a:xfrm>
        </p:spPr>
        <p:txBody>
          <a:bodyPr anchor="ctr">
            <a:normAutofit/>
          </a:bodyPr>
          <a:lstStyle>
            <a:lvl1pPr marL="0" indent="0" algn="r">
              <a:buNone/>
              <a:defRPr sz="1100">
                <a:solidFill>
                  <a:schemeClr val="bg1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559327" y="5956136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5BF54CA8-DB68-2845-98FD-CA66A48C7E17}" type="datetime1">
              <a:rPr lang="en-US" smtClean="0"/>
              <a:t>5/29/23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81192" y="5951810"/>
            <a:ext cx="4870585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© 2023, FLLTutorials.com (Last Edit 5/29/2023)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800476" y="5956136"/>
            <a:ext cx="770468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54488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4693389"/>
            <a:ext cx="7989752" cy="566738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48093" y="599725"/>
            <a:ext cx="8238706" cy="3557252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1192" y="5260126"/>
            <a:ext cx="7989752" cy="598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559327" y="5956136"/>
            <a:ext cx="2133600" cy="365125"/>
          </a:xfrm>
          <a:prstGeom prst="rect">
            <a:avLst/>
          </a:prstGeom>
        </p:spPr>
        <p:txBody>
          <a:bodyPr/>
          <a:lstStyle/>
          <a:p>
            <a:fld id="{A207032A-7647-BC45-AEE8-63F17A9C9FDC}" type="datetime1">
              <a:rPr lang="en-US" smtClean="0"/>
              <a:t>5/29/23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81192" y="5951810"/>
            <a:ext cx="4870585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© 2023, FLLTutorials.com (Last Edit 5/29/2023)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800476" y="5956136"/>
            <a:ext cx="770468" cy="365125"/>
          </a:xfrm>
          <a:prstGeom prst="rect">
            <a:avLst/>
          </a:prstGeo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47990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1192" y="687474"/>
            <a:ext cx="7989752" cy="108332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2228003"/>
            <a:ext cx="7989752" cy="36307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48091" y="441325"/>
            <a:ext cx="2719909" cy="108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5976001" y="441325"/>
            <a:ext cx="2710800" cy="108000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3216601" y="441325"/>
            <a:ext cx="2710800" cy="10800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0AAE8D72-8133-BD4C-9ABB-B6CCBBAC2CA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559327" y="6392242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4EECF132-23B4-9E4A-B9D6-E83E0931C494}" type="datetime1">
              <a:rPr lang="en-US" smtClean="0"/>
              <a:t>5/29/23</a:t>
            </a:fld>
            <a:endParaRPr lang="en-US" dirty="0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CAB9BFBD-8489-AA40-9E3F-B3F63A8BD51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81192" y="6387916"/>
            <a:ext cx="4870585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© 2023, FLLTutorials.com (Last Edit 5/29/2023)</a:t>
            </a:r>
            <a:endParaRPr lang="en-US" dirty="0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B04709EF-0344-434E-8D31-15D41ADEE4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800476" y="6392242"/>
            <a:ext cx="770468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6243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2" r:id="rId1"/>
    <p:sldLayoutId id="2147483793" r:id="rId2"/>
    <p:sldLayoutId id="2147483794" r:id="rId3"/>
    <p:sldLayoutId id="2147483795" r:id="rId4"/>
    <p:sldLayoutId id="2147483796" r:id="rId5"/>
    <p:sldLayoutId id="2147483797" r:id="rId6"/>
    <p:sldLayoutId id="2147483798" r:id="rId7"/>
    <p:sldLayoutId id="2147483799" r:id="rId8"/>
    <p:sldLayoutId id="2147483800" r:id="rId9"/>
    <p:sldLayoutId id="2147483801" r:id="rId10"/>
    <p:sldLayoutId id="2147483802" r:id="rId11"/>
  </p:sldLayoutIdLst>
  <p:hf sldNum="0" hdr="0" dt="0"/>
  <p:txStyles>
    <p:titleStyle>
      <a:lvl1pPr algn="l" defTabSz="457200" rtl="0" eaLnBrk="1" latinLnBrk="0" hangingPunct="1">
        <a:spcBef>
          <a:spcPct val="0"/>
        </a:spcBef>
        <a:buNone/>
        <a:defRPr sz="2800" b="0" kern="1200" cap="all">
          <a:solidFill>
            <a:schemeClr val="bg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6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800" kern="1200">
          <a:solidFill>
            <a:schemeClr val="tx2"/>
          </a:solidFill>
          <a:latin typeface="+mn-lt"/>
          <a:ea typeface="+mn-ea"/>
          <a:cs typeface="+mn-cs"/>
        </a:defRPr>
      </a:lvl1pPr>
      <a:lvl2pPr marL="630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600" kern="1200">
          <a:solidFill>
            <a:schemeClr val="tx2"/>
          </a:solidFill>
          <a:latin typeface="+mn-lt"/>
          <a:ea typeface="+mn-ea"/>
          <a:cs typeface="+mn-cs"/>
        </a:defRPr>
      </a:lvl2pPr>
      <a:lvl3pPr marL="90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400" kern="1200">
          <a:solidFill>
            <a:schemeClr val="tx2"/>
          </a:solidFill>
          <a:latin typeface="+mn-lt"/>
          <a:ea typeface="+mn-ea"/>
          <a:cs typeface="+mn-cs"/>
        </a:defRPr>
      </a:lvl3pPr>
      <a:lvl4pPr marL="124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4pPr>
      <a:lvl5pPr marL="160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5pPr>
      <a:lvl6pPr marL="19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hyperlink" Target="http://welserver.com/WEL1003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PhoenixFLL/" TargetMode="External"/><Relationship Id="rId2" Type="http://schemas.openxmlformats.org/officeDocument/2006/relationships/hyperlink" Target="https://www.facebook.com/NeXTGEN3659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hyperlink" Target="http://www.flltutorials.com/" TargetMode="External"/><Relationship Id="rId4" Type="http://schemas.openxmlformats.org/officeDocument/2006/relationships/hyperlink" Target="http://www.ev3lesssons.com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hyperlink" Target="https://www.fish3d.biz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hyperlink" Target="https://dschool.stanford.edu/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W1h5L_0rFz8" TargetMode="External"/><Relationship Id="rId2" Type="http://schemas.openxmlformats.org/officeDocument/2006/relationships/hyperlink" Target="https://www.youtube.com/watch?v=ttWhK-NO4g8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hyperlink" Target="https://www.youtube.com/watch?v=k_9Q-KDSb9o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Developing an Innovative Solution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/>
              <a:t>By Team 3659 NeXt Gen &amp; Team Phoenix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65534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423FE3-083C-4A1A-B3BE-60B3EF85E2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the Innovation?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D86BA4-8E20-41EC-9BB2-B873CC3090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1739" y="1940010"/>
            <a:ext cx="8681544" cy="787871"/>
          </a:xfrm>
        </p:spPr>
        <p:txBody>
          <a:bodyPr>
            <a:normAutofit fontScale="77500" lnSpcReduction="20000"/>
          </a:bodyPr>
          <a:lstStyle/>
          <a:p>
            <a:pPr marL="201168" lvl="1" indent="0">
              <a:lnSpc>
                <a:spcPct val="150000"/>
              </a:lnSpc>
              <a:buNone/>
            </a:pPr>
            <a:r>
              <a:rPr lang="en-US" sz="2100" dirty="0"/>
              <a:t>If your particular solution/improvement does not already exist, you are ready for the next step.</a:t>
            </a:r>
          </a:p>
          <a:p>
            <a:pPr marL="201168" lvl="1" indent="0">
              <a:lnSpc>
                <a:spcPct val="150000"/>
              </a:lnSpc>
              <a:buNone/>
            </a:pPr>
            <a:endParaRPr lang="en-US" sz="1900" dirty="0"/>
          </a:p>
          <a:p>
            <a:pPr marL="201168" lvl="1" indent="0">
              <a:lnSpc>
                <a:spcPct val="150000"/>
              </a:lnSpc>
              <a:buNone/>
            </a:pPr>
            <a:endParaRPr lang="en-US" sz="1900" dirty="0"/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AAB452C-B9C9-4774-AD1F-6458267DB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2023, FLLTutorials.com (Last Edit 5/29/2023)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1115794" y="2566005"/>
            <a:ext cx="1964725" cy="729049"/>
          </a:xfrm>
          <a:prstGeom prst="rect">
            <a:avLst/>
          </a:prstGeom>
          <a:solidFill>
            <a:srgbClr val="034A8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Innovation</a:t>
            </a:r>
          </a:p>
        </p:txBody>
      </p:sp>
      <p:sp>
        <p:nvSpPr>
          <p:cNvPr id="10" name="Rectangle 9"/>
          <p:cNvSpPr/>
          <p:nvPr/>
        </p:nvSpPr>
        <p:spPr>
          <a:xfrm>
            <a:off x="464161" y="3458928"/>
            <a:ext cx="3509319" cy="24827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" lvl="1" indent="-91440" defTabSz="914400"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List at least three things that make the solution innovative. </a:t>
            </a:r>
          </a:p>
          <a:p>
            <a:pPr marL="91440" lvl="1" indent="-91440" defTabSz="914400"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 other words, what makes the team’s solution </a:t>
            </a:r>
            <a:r>
              <a:rPr lang="en-US" sz="1600" i="1" dirty="0">
                <a:solidFill>
                  <a:srgbClr val="FF0000"/>
                </a:solidFill>
              </a:rPr>
              <a:t>their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solution? What makes the solution better than the other existing solutions?</a:t>
            </a:r>
          </a:p>
          <a:p>
            <a:pPr marL="91440" lvl="1" indent="-91440" defTabSz="914400"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Example: Your innovation might be cheaper, easier to make, offer more features than an existing solution.</a:t>
            </a:r>
          </a:p>
        </p:txBody>
      </p:sp>
      <p:sp>
        <p:nvSpPr>
          <p:cNvPr id="11" name="Right Arrow 10"/>
          <p:cNvSpPr/>
          <p:nvPr/>
        </p:nvSpPr>
        <p:spPr>
          <a:xfrm>
            <a:off x="464161" y="2664261"/>
            <a:ext cx="469610" cy="532536"/>
          </a:xfrm>
          <a:prstGeom prst="rightArrow">
            <a:avLst/>
          </a:prstGeom>
          <a:solidFill>
            <a:srgbClr val="24CF39"/>
          </a:solidFill>
          <a:ln>
            <a:solidFill>
              <a:srgbClr val="652C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5D5B2E8-DDC8-4814-84BE-F70A9EB7E1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3190" y="2463612"/>
            <a:ext cx="3954811" cy="3005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0334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423FE3-083C-4A1A-B3BE-60B3EF85E2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Model, Share, Test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D86BA4-8E20-41EC-9BB2-B873CC3090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1739" y="1940010"/>
            <a:ext cx="8681544" cy="787871"/>
          </a:xfrm>
        </p:spPr>
        <p:txBody>
          <a:bodyPr>
            <a:normAutofit/>
          </a:bodyPr>
          <a:lstStyle/>
          <a:p>
            <a:pPr marL="201168" lvl="1" indent="0">
              <a:lnSpc>
                <a:spcPct val="150000"/>
              </a:lnSpc>
              <a:buNone/>
            </a:pPr>
            <a:endParaRPr lang="en-US" sz="1900" dirty="0"/>
          </a:p>
          <a:p>
            <a:pPr marL="201168" lvl="1" indent="0">
              <a:lnSpc>
                <a:spcPct val="150000"/>
              </a:lnSpc>
              <a:buNone/>
            </a:pPr>
            <a:endParaRPr lang="en-US" sz="1900" dirty="0"/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AAB452C-B9C9-4774-AD1F-6458267DB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2023, FLLTutorials.com (Last Edit 5/29/2023)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732732" y="1998832"/>
            <a:ext cx="1964725" cy="729049"/>
          </a:xfrm>
          <a:prstGeom prst="rect">
            <a:avLst/>
          </a:prstGeom>
          <a:solidFill>
            <a:srgbClr val="034A85"/>
          </a:solidFill>
          <a:ln>
            <a:solidFill>
              <a:srgbClr val="652C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Model</a:t>
            </a:r>
          </a:p>
        </p:txBody>
      </p:sp>
      <p:sp>
        <p:nvSpPr>
          <p:cNvPr id="10" name="Rectangle 9"/>
          <p:cNvSpPr/>
          <p:nvPr/>
        </p:nvSpPr>
        <p:spPr>
          <a:xfrm>
            <a:off x="254195" y="2905827"/>
            <a:ext cx="292159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" lvl="1" indent="-91440" defTabSz="914400"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Prototypes are not required in FIRST LEGO League. However, a model of some kind can be helpful. Some teams make models out of LEGO/Cardboard. Some teams provide a drawing. Depending upon the project, some teams are able to develop working prototypes.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654113" y="1998831"/>
            <a:ext cx="1964725" cy="729049"/>
          </a:xfrm>
          <a:prstGeom prst="rect">
            <a:avLst/>
          </a:prstGeom>
          <a:solidFill>
            <a:srgbClr val="034A85"/>
          </a:solidFill>
          <a:ln>
            <a:solidFill>
              <a:srgbClr val="652C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Share/Test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190420" y="2905827"/>
            <a:ext cx="2857686" cy="30982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" lvl="1" indent="-91440" defTabSz="914400"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If you have a solution that can be tested, it would be a good idea to do so. </a:t>
            </a:r>
          </a:p>
          <a:p>
            <a:pPr marL="91440" lvl="1" indent="-91440" defTabSz="914400"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If you cannot test the solution, consider sharing your solution with an expert who can tell you if the solution would work.</a:t>
            </a:r>
          </a:p>
          <a:p>
            <a:pPr marL="91440" lvl="1" indent="-91440" defTabSz="914400"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Example: It would be very difficult for us to test our Nature’s Fury project in an airplane flying though a volcano. Instead, we asked professionals in the airline and sensor industries to evaluate our idea.</a:t>
            </a:r>
          </a:p>
        </p:txBody>
      </p:sp>
      <p:sp>
        <p:nvSpPr>
          <p:cNvPr id="14" name="Right Arrow 13"/>
          <p:cNvSpPr/>
          <p:nvPr/>
        </p:nvSpPr>
        <p:spPr>
          <a:xfrm>
            <a:off x="2940980" y="2106311"/>
            <a:ext cx="469610" cy="532536"/>
          </a:xfrm>
          <a:prstGeom prst="rightArrow">
            <a:avLst/>
          </a:prstGeom>
          <a:solidFill>
            <a:srgbClr val="24CF39"/>
          </a:solidFill>
          <a:ln>
            <a:solidFill>
              <a:srgbClr val="652C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9831" y="2404496"/>
            <a:ext cx="2767913" cy="2075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167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5FAFD4-A8D0-4ECB-ABD2-EDEF846D39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687475"/>
            <a:ext cx="7989752" cy="668618"/>
          </a:xfrm>
        </p:spPr>
        <p:txBody>
          <a:bodyPr>
            <a:normAutofit fontScale="90000"/>
          </a:bodyPr>
          <a:lstStyle/>
          <a:p>
            <a:r>
              <a:rPr lang="en-US" dirty="0"/>
              <a:t>Models and Prototypes Can Help Improve Your Solution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449AE3-2844-4EB5-9B48-66293BD44A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91" y="1505583"/>
            <a:ext cx="4447909" cy="4353215"/>
          </a:xfrm>
        </p:spPr>
        <p:txBody>
          <a:bodyPr>
            <a:normAutofit/>
          </a:bodyPr>
          <a:lstStyle/>
          <a:p>
            <a:pPr lvl="1"/>
            <a:r>
              <a:rPr lang="en-US" sz="1600" dirty="0"/>
              <a:t>Make a prototype of the solution if possible. It doesn’t need to be full scale. </a:t>
            </a:r>
          </a:p>
          <a:p>
            <a:pPr lvl="1"/>
            <a:r>
              <a:rPr lang="en-US" sz="1600" dirty="0"/>
              <a:t>Present the solution and the prototype to experts and receive feedback about what to improve.</a:t>
            </a:r>
          </a:p>
          <a:p>
            <a:pPr lvl="1"/>
            <a:r>
              <a:rPr lang="en-US" sz="1600" dirty="0"/>
              <a:t>Discuss as a team the feedback the experts gave. Research their suggestions.</a:t>
            </a:r>
          </a:p>
          <a:p>
            <a:pPr lvl="1"/>
            <a:r>
              <a:rPr lang="en-US" sz="1600" dirty="0"/>
              <a:t>Discuss how to implement their feedback and why implementing their feedback makes the solution better.</a:t>
            </a:r>
          </a:p>
          <a:p>
            <a:pPr lvl="1"/>
            <a:r>
              <a:rPr lang="en-US" sz="1600" dirty="0"/>
              <a:t>Implement the expert’s feedback by creating a new prototype.  Go back and share your new version if possible.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A552E03-E0BD-46C1-ACD6-139C4C614D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2023, FLLTutorials.com (Last Edit 5/29/2023)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DB2C351-650C-4E29-AE7F-26F70B9F6B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7387146" y="2345738"/>
            <a:ext cx="1819886" cy="1023686"/>
          </a:xfrm>
          <a:prstGeom prst="rect">
            <a:avLst/>
          </a:prstGeom>
        </p:spPr>
      </p:pic>
      <p:pic>
        <p:nvPicPr>
          <p:cNvPr id="1026" name="Picture 2" descr="20170615_195910">
            <a:extLst>
              <a:ext uri="{FF2B5EF4-FFF2-40B4-BE49-F238E27FC236}">
                <a16:creationId xmlns:a16="http://schemas.microsoft.com/office/drawing/2014/main" id="{FE5EFA71-3B89-4DBD-9432-0630B186B4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5" t="-1" r="11822" b="4355"/>
          <a:stretch/>
        </p:blipFill>
        <p:spPr bwMode="auto">
          <a:xfrm rot="5400000">
            <a:off x="4906475" y="2288072"/>
            <a:ext cx="1815700" cy="11348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3015EFF-4278-4B35-ACC3-6A57AF6E359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23452" t="71361" r="68452" b="5797"/>
          <a:stretch/>
        </p:blipFill>
        <p:spPr>
          <a:xfrm>
            <a:off x="6511885" y="1947639"/>
            <a:ext cx="1143218" cy="181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3779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7A04EC-6280-488A-8141-3E54E32CD4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Testing Your Innovative Solution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6C4191-29EA-436E-9712-99E620EA8A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1739" y="1845733"/>
            <a:ext cx="5701861" cy="4307932"/>
          </a:xfrm>
        </p:spPr>
        <p:txBody>
          <a:bodyPr>
            <a:normAutofit fontScale="77500" lnSpcReduction="20000"/>
          </a:bodyPr>
          <a:lstStyle/>
          <a:p>
            <a:pPr lvl="1">
              <a:lnSpc>
                <a:spcPct val="150000"/>
              </a:lnSpc>
            </a:pPr>
            <a:r>
              <a:rPr lang="en-US" sz="1900" dirty="0"/>
              <a:t>If you are able to make a working prototype, it is a good idea to test your innovative solution</a:t>
            </a:r>
          </a:p>
          <a:p>
            <a:pPr lvl="1">
              <a:lnSpc>
                <a:spcPct val="150000"/>
              </a:lnSpc>
            </a:pPr>
            <a:r>
              <a:rPr lang="en-US" sz="1900" dirty="0"/>
              <a:t>If the team notices that the solution isn’t working, discuss why it’s not working. Discuss what can be improved to make the solution work.</a:t>
            </a:r>
          </a:p>
          <a:p>
            <a:pPr lvl="1">
              <a:lnSpc>
                <a:spcPct val="150000"/>
              </a:lnSpc>
            </a:pPr>
            <a:r>
              <a:rPr lang="en-US" sz="1900" dirty="0"/>
              <a:t>Make the improvements to the prototype and document the changes.</a:t>
            </a:r>
          </a:p>
          <a:p>
            <a:pPr lvl="1">
              <a:lnSpc>
                <a:spcPct val="150000"/>
              </a:lnSpc>
            </a:pPr>
            <a:r>
              <a:rPr lang="en-US" sz="1900" dirty="0"/>
              <a:t>Test the solution again. If it works, discuss why it works. </a:t>
            </a:r>
          </a:p>
          <a:p>
            <a:pPr marL="544068" lvl="1" indent="-342900">
              <a:lnSpc>
                <a:spcPct val="150000"/>
              </a:lnSpc>
              <a:buFont typeface="+mj-lt"/>
              <a:buAutoNum type="arabicPeriod"/>
            </a:pPr>
            <a:endParaRPr lang="en-US" sz="1900" dirty="0"/>
          </a:p>
          <a:p>
            <a:pPr marL="201168" lvl="1" indent="0">
              <a:lnSpc>
                <a:spcPct val="150000"/>
              </a:lnSpc>
              <a:buNone/>
            </a:pPr>
            <a:r>
              <a:rPr lang="en-US" sz="1500" b="1" dirty="0"/>
              <a:t>Example: </a:t>
            </a:r>
            <a:r>
              <a:rPr lang="en-US" sz="1500" dirty="0"/>
              <a:t>We logged our testing data on a website that records live data from sensors placed in various locations within a beehive. You can look at our testing data at </a:t>
            </a:r>
            <a:r>
              <a:rPr lang="en-US" sz="1500" dirty="0">
                <a:hlinkClick r:id="rId2"/>
              </a:rPr>
              <a:t>http://Welserver.com/WEL1003</a:t>
            </a:r>
            <a:endParaRPr lang="en-US" sz="1500" dirty="0"/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13E895F-1FE9-458C-B776-9CE1E9367E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2023, FLLTutorials.com (Last Edit 5/29/2023)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1089D0F-8514-4451-8BC8-EEB5EFB06D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1574" y="2108527"/>
            <a:ext cx="2707539" cy="1522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7771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Credits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1800" dirty="0"/>
              <a:t>This lesson was written by Team 3659 NeXT GEN and Team Phoenix, with edits and additional content by the Seshan Brothers.</a:t>
            </a:r>
          </a:p>
          <a:p>
            <a:r>
              <a:rPr lang="en-US" sz="1800" dirty="0"/>
              <a:t>You can contact the teams through their Facebook pages: </a:t>
            </a:r>
            <a:br>
              <a:rPr lang="en-US" sz="1800" dirty="0"/>
            </a:br>
            <a:r>
              <a:rPr lang="en-US" sz="1800" dirty="0"/>
              <a:t>NeXT GEN : </a:t>
            </a:r>
            <a:r>
              <a:rPr lang="en-US" sz="1800" dirty="0">
                <a:hlinkClick r:id="rId2"/>
              </a:rPr>
              <a:t>https://www.facebook.com/NeXTGEN3659</a:t>
            </a:r>
            <a:br>
              <a:rPr lang="en-US" sz="1800" dirty="0"/>
            </a:br>
            <a:r>
              <a:rPr lang="en-US" sz="1800" dirty="0"/>
              <a:t>Team Phoenix: </a:t>
            </a:r>
            <a:r>
              <a:rPr lang="en-US" sz="1800" dirty="0">
                <a:hlinkClick r:id="rId3"/>
              </a:rPr>
              <a:t>https://www.facebook.com/PhoenixFLL/</a:t>
            </a:r>
            <a:endParaRPr lang="en-US" sz="1800" dirty="0"/>
          </a:p>
          <a:p>
            <a:r>
              <a:rPr lang="en-US" sz="1800" dirty="0"/>
              <a:t>More lessons available at </a:t>
            </a:r>
            <a:r>
              <a:rPr lang="en-US" sz="1800" dirty="0">
                <a:hlinkClick r:id="rId4"/>
              </a:rPr>
              <a:t>www.ev3lesssons.com</a:t>
            </a:r>
            <a:r>
              <a:rPr lang="en-US" sz="1800" dirty="0"/>
              <a:t> and </a:t>
            </a:r>
            <a:r>
              <a:rPr lang="en-US" sz="1800" dirty="0">
                <a:hlinkClick r:id="rId5"/>
              </a:rPr>
              <a:t>www.flltutorials.com</a:t>
            </a:r>
            <a:endParaRPr lang="en-US" sz="1800" dirty="0"/>
          </a:p>
          <a:p>
            <a:endParaRPr lang="en-US" sz="1800" dirty="0"/>
          </a:p>
          <a:p>
            <a:endParaRPr lang="en-US" sz="1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2023, FLLTutorials.com (Last Edit 5/29/2023)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9" t="11606" r="9183" b="11463"/>
          <a:stretch/>
        </p:blipFill>
        <p:spPr>
          <a:xfrm>
            <a:off x="1286742" y="4263673"/>
            <a:ext cx="6630611" cy="1605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9588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About the authors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0718" y="1503608"/>
            <a:ext cx="4331451" cy="4318706"/>
          </a:xfrm>
        </p:spPr>
        <p:txBody>
          <a:bodyPr>
            <a:normAutofit/>
          </a:bodyPr>
          <a:lstStyle/>
          <a:p>
            <a:pPr lvl="1"/>
            <a:r>
              <a:rPr lang="en-US" sz="1800" dirty="0"/>
              <a:t>Team Phoenix, an FLL team based in Lafayette, Louisiana.</a:t>
            </a:r>
          </a:p>
          <a:p>
            <a:pPr lvl="1"/>
            <a:r>
              <a:rPr lang="en-US" sz="1800" dirty="0"/>
              <a:t> They have attended several International competitions, and placed runner-up at the Global Innovation Award 2017, in Washington D.C.</a:t>
            </a:r>
          </a:p>
          <a:p>
            <a:pPr lvl="1"/>
            <a:r>
              <a:rPr lang="en-US" sz="1800" dirty="0"/>
              <a:t> They also love inventing, having fun, and reaching out to our community.</a:t>
            </a:r>
          </a:p>
          <a:p>
            <a:pPr lvl="1"/>
            <a:r>
              <a:rPr lang="en-US" sz="1800" dirty="0"/>
              <a:t> You can learn more at </a:t>
            </a:r>
            <a:r>
              <a:rPr lang="en-US" sz="1800" dirty="0">
                <a:hlinkClick r:id="rId2"/>
              </a:rPr>
              <a:t>https://www.fish3d.biz/</a:t>
            </a:r>
            <a:endParaRPr lang="en-US" sz="1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2023, FLLTutorials.com (Last Edit 5/29/2023)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1143" y="4778760"/>
            <a:ext cx="1658065" cy="1243549"/>
          </a:xfrm>
          <a:prstGeom prst="rect">
            <a:avLst/>
          </a:prstGeom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4552170" y="1570942"/>
            <a:ext cx="4331451" cy="3069921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630000" lvl="1" indent="-306000" defTabSz="457200">
              <a:lnSpc>
                <a:spcPct val="80000"/>
              </a:lnSpc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</a:pPr>
            <a:r>
              <a:rPr lang="en-US" sz="1600" dirty="0">
                <a:solidFill>
                  <a:schemeClr val="tx2"/>
                </a:solidFill>
              </a:rPr>
              <a:t>NeXT GEN is a 13th year middle school team from Garrett County, Maryland</a:t>
            </a:r>
          </a:p>
          <a:p>
            <a:pPr marL="630000" lvl="1" indent="-306000" defTabSz="457200">
              <a:lnSpc>
                <a:spcPct val="80000"/>
              </a:lnSpc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</a:pPr>
            <a:r>
              <a:rPr lang="en-US" sz="1600" dirty="0">
                <a:solidFill>
                  <a:schemeClr val="tx2"/>
                </a:solidFill>
              </a:rPr>
              <a:t>We won first place 2013 Global Innovation Award (GIA) for the Gramma </a:t>
            </a:r>
            <a:r>
              <a:rPr lang="en-US" sz="1600" dirty="0" err="1">
                <a:solidFill>
                  <a:schemeClr val="tx2"/>
                </a:solidFill>
              </a:rPr>
              <a:t>Jamma</a:t>
            </a:r>
            <a:endParaRPr lang="en-US" sz="1600" dirty="0">
              <a:solidFill>
                <a:schemeClr val="tx2"/>
              </a:solidFill>
            </a:endParaRPr>
          </a:p>
          <a:p>
            <a:pPr marL="630000" lvl="1" indent="-306000" defTabSz="457200">
              <a:lnSpc>
                <a:spcPct val="80000"/>
              </a:lnSpc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</a:pPr>
            <a:r>
              <a:rPr lang="en-US" sz="1600" dirty="0">
                <a:solidFill>
                  <a:schemeClr val="tx2"/>
                </a:solidFill>
              </a:rPr>
              <a:t>We were on one of top 20 GIA Semi-Finalist in 2017 for innovative solution, </a:t>
            </a:r>
            <a:r>
              <a:rPr lang="en-US" sz="1600" dirty="0" err="1">
                <a:solidFill>
                  <a:schemeClr val="tx2"/>
                </a:solidFill>
              </a:rPr>
              <a:t>BeeHaven</a:t>
            </a:r>
            <a:endParaRPr lang="en-US" sz="1600" dirty="0">
              <a:solidFill>
                <a:schemeClr val="tx2"/>
              </a:solidFill>
            </a:endParaRPr>
          </a:p>
          <a:p>
            <a:pPr marL="630000" lvl="1" indent="-306000" defTabSz="457200">
              <a:lnSpc>
                <a:spcPct val="80000"/>
              </a:lnSpc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</a:pPr>
            <a:r>
              <a:rPr lang="en-US" sz="1600" dirty="0">
                <a:solidFill>
                  <a:schemeClr val="tx2"/>
                </a:solidFill>
              </a:rPr>
              <a:t>Most recently, we also won first place Innovative Solution at Mountain State Invitational in 2017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CD91645-228F-4215-BAD4-320E2B34925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786" t="10395" r="4615" b="33732"/>
          <a:stretch/>
        </p:blipFill>
        <p:spPr>
          <a:xfrm>
            <a:off x="5198482" y="4666402"/>
            <a:ext cx="3341721" cy="1242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9752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First Steps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1739" y="1737361"/>
            <a:ext cx="8358564" cy="4131733"/>
          </a:xfrm>
        </p:spPr>
        <p:txBody>
          <a:bodyPr>
            <a:normAutofit/>
          </a:bodyPr>
          <a:lstStyle/>
          <a:p>
            <a:r>
              <a:rPr lang="en-US" sz="2000" dirty="0"/>
              <a:t>So, you’ve found your topic, and now everyone's saying “Now what?” Well, this is where you apply design thinking to the situation. </a:t>
            </a:r>
          </a:p>
          <a:p>
            <a:r>
              <a:rPr lang="en-US" sz="2000" dirty="0"/>
              <a:t>Design thinking a process for creative problem solving.   We follow the process developed at the </a:t>
            </a:r>
            <a:r>
              <a:rPr lang="en-US" sz="2000" dirty="0">
                <a:hlinkClick r:id="rId2"/>
              </a:rPr>
              <a:t>Stanford d.School</a:t>
            </a:r>
            <a:r>
              <a:rPr lang="en-US" sz="2000" dirty="0"/>
              <a:t>. 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2023, FLLTutorials.com (Last Edit 5/29/2023)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6460" y="3306661"/>
            <a:ext cx="6933459" cy="2857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181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Empathize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2023, FLLTutorials.com (Last Edit 5/29/2023)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596348" y="1950089"/>
            <a:ext cx="7573617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i="1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To create meaningful innovations, you need to know your users and care about their lives.</a:t>
            </a:r>
            <a:endParaRPr lang="en-US" sz="2200" dirty="0">
              <a:latin typeface="Calibri" charset="0"/>
              <a:ea typeface="Calibri" charset="0"/>
              <a:cs typeface="Calibri" charset="0"/>
            </a:endParaRPr>
          </a:p>
          <a:p>
            <a:br>
              <a:rPr lang="en-US" sz="2200" dirty="0">
                <a:latin typeface="Calibri" charset="0"/>
                <a:ea typeface="Calibri" charset="0"/>
                <a:cs typeface="Calibri" charset="0"/>
              </a:rPr>
            </a:br>
            <a:r>
              <a:rPr lang="en-US" sz="2200" b="1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How to Empathize</a:t>
            </a:r>
            <a:endParaRPr lang="en-US" sz="2200" dirty="0">
              <a:latin typeface="Calibri" charset="0"/>
              <a:ea typeface="Calibri" charset="0"/>
              <a:cs typeface="Calibri" charset="0"/>
            </a:endParaRPr>
          </a:p>
          <a:p>
            <a:pPr marL="342900" indent="-342900" fontAlgn="base">
              <a:buFont typeface="Arial" charset="0"/>
              <a:buChar char="•"/>
            </a:pPr>
            <a:r>
              <a:rPr lang="en-US" sz="2200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 Learn all you can about your user</a:t>
            </a:r>
          </a:p>
          <a:p>
            <a:pPr marL="342900" indent="-342900" fontAlgn="base">
              <a:buFont typeface="Arial" charset="0"/>
              <a:buChar char="•"/>
            </a:pPr>
            <a:r>
              <a:rPr lang="en-US" sz="2200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 Watch users in their lives</a:t>
            </a:r>
          </a:p>
          <a:p>
            <a:pPr marL="342900" indent="-342900" fontAlgn="base">
              <a:buFont typeface="Arial" charset="0"/>
              <a:buChar char="•"/>
            </a:pPr>
            <a:r>
              <a:rPr lang="en-US" sz="2200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 Talk to them</a:t>
            </a:r>
          </a:p>
          <a:p>
            <a:pPr fontAlgn="base"/>
            <a:br>
              <a:rPr lang="en-US" sz="2200" dirty="0">
                <a:latin typeface="Calibri" charset="0"/>
                <a:ea typeface="Calibri" charset="0"/>
                <a:cs typeface="Calibri" charset="0"/>
              </a:rPr>
            </a:br>
            <a:endParaRPr lang="en-US" sz="2200" dirty="0">
              <a:latin typeface="Calibri" charset="0"/>
              <a:ea typeface="Calibri" charset="0"/>
              <a:cs typeface="Calibri" charset="0"/>
            </a:endParaRPr>
          </a:p>
          <a:p>
            <a:pPr algn="ctr"/>
            <a:endParaRPr lang="en-US" sz="3000" b="1" dirty="0">
              <a:solidFill>
                <a:srgbClr val="0000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19597" y="2880511"/>
            <a:ext cx="2369638" cy="220180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680046" y="90352"/>
            <a:ext cx="44011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Empathize</a:t>
            </a:r>
            <a:r>
              <a:rPr lang="en-US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 - Define - Ideate - Prototype - Test</a:t>
            </a:r>
            <a:endParaRPr lang="en-US" dirty="0">
              <a:latin typeface="Calibri" charset="0"/>
              <a:ea typeface="Calibri" charset="0"/>
              <a:cs typeface="Calibri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21822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Define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2023, FLLTutorials.com (Last Edit 5/29/2023)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596348" y="1950089"/>
            <a:ext cx="7573617" cy="38164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i="1" dirty="0"/>
              <a:t>Framing the right problem is the only way to create the right solution.</a:t>
            </a:r>
            <a:endParaRPr lang="en-US" sz="2400" dirty="0"/>
          </a:p>
          <a:p>
            <a:br>
              <a:rPr lang="en-US" sz="2200" dirty="0">
                <a:latin typeface="Calibri" charset="0"/>
                <a:ea typeface="Calibri" charset="0"/>
                <a:cs typeface="Calibri" charset="0"/>
              </a:rPr>
            </a:br>
            <a:r>
              <a:rPr lang="en-US" sz="2400" b="1" dirty="0"/>
              <a:t>How to Define</a:t>
            </a:r>
            <a:endParaRPr lang="en-US" sz="2400" dirty="0"/>
          </a:p>
          <a:p>
            <a:pPr marL="342900" indent="-342900">
              <a:buFont typeface="Arial" charset="0"/>
              <a:buChar char="•"/>
            </a:pPr>
            <a:r>
              <a:rPr lang="en-US" sz="2400" dirty="0"/>
              <a:t>Based on empathizing, </a:t>
            </a:r>
            <a:br>
              <a:rPr lang="en-US" sz="2400" dirty="0"/>
            </a:br>
            <a:r>
              <a:rPr lang="en-US" sz="2400" dirty="0"/>
              <a:t>what stood out for you?</a:t>
            </a:r>
          </a:p>
          <a:p>
            <a:pPr marL="342900" indent="-342900" fontAlgn="base">
              <a:buFont typeface="Arial" charset="0"/>
              <a:buChar char="•"/>
            </a:pPr>
            <a:r>
              <a:rPr lang="en-US" sz="2400" dirty="0"/>
              <a:t>Write clear statement of the problem </a:t>
            </a:r>
            <a:br>
              <a:rPr lang="en-US" sz="2400" dirty="0"/>
            </a:br>
            <a:r>
              <a:rPr lang="en-US" sz="2400" dirty="0"/>
              <a:t>you will try to solve.</a:t>
            </a:r>
          </a:p>
          <a:p>
            <a:pPr algn="ctr"/>
            <a:br>
              <a:rPr lang="en-US" sz="2200" dirty="0">
                <a:latin typeface="Calibri" charset="0"/>
                <a:ea typeface="Calibri" charset="0"/>
                <a:cs typeface="Calibri" charset="0"/>
              </a:rPr>
            </a:br>
            <a:endParaRPr lang="en-US" sz="3000" b="1" dirty="0">
              <a:solidFill>
                <a:srgbClr val="0000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6260" y="2987284"/>
            <a:ext cx="2333103" cy="220370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680046" y="90352"/>
            <a:ext cx="44011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Empathize - </a:t>
            </a:r>
            <a:r>
              <a:rPr lang="en-US" b="1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Define</a:t>
            </a:r>
            <a:r>
              <a:rPr lang="en-US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 - Ideate - Prototype - Test</a:t>
            </a:r>
            <a:endParaRPr lang="en-US" dirty="0">
              <a:latin typeface="Calibri" charset="0"/>
              <a:ea typeface="Calibri" charset="0"/>
              <a:cs typeface="Calibri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58445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Ideate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2023, FLLTutorials.com (Last Edit 5/29/2023)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596348" y="1950089"/>
            <a:ext cx="7573617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i="1" dirty="0"/>
              <a:t>It’s not about coming up with the ‘right’ idea, it’s about generating the broadest range of possibilities.</a:t>
            </a:r>
          </a:p>
          <a:p>
            <a:br>
              <a:rPr lang="en-US" sz="2200" dirty="0">
                <a:latin typeface="Calibri" charset="0"/>
                <a:ea typeface="Calibri" charset="0"/>
                <a:cs typeface="Calibri" charset="0"/>
              </a:rPr>
            </a:br>
            <a:r>
              <a:rPr lang="en-US" sz="2400" b="1" dirty="0"/>
              <a:t>How to Ideate</a:t>
            </a:r>
            <a:endParaRPr lang="en-US" sz="2400" dirty="0"/>
          </a:p>
          <a:p>
            <a:pPr marL="342900" indent="-342900" fontAlgn="base">
              <a:buFont typeface="Arial" charset="0"/>
              <a:buChar char="•"/>
            </a:pPr>
            <a:r>
              <a:rPr lang="en-US" sz="2400" dirty="0"/>
              <a:t>Go for quantity of ideas</a:t>
            </a:r>
          </a:p>
          <a:p>
            <a:pPr marL="342900" indent="-342900" fontAlgn="base">
              <a:buFont typeface="Arial" charset="0"/>
              <a:buChar char="•"/>
            </a:pPr>
            <a:r>
              <a:rPr lang="en-US" sz="2400" dirty="0"/>
              <a:t>Do not reject any ideas</a:t>
            </a:r>
          </a:p>
          <a:p>
            <a:br>
              <a:rPr lang="en-US" sz="2200" dirty="0">
                <a:latin typeface="Calibri" charset="0"/>
                <a:ea typeface="Calibri" charset="0"/>
                <a:cs typeface="Calibri" charset="0"/>
              </a:rPr>
            </a:br>
            <a:r>
              <a:rPr lang="en-US" sz="2200" b="1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Helpful Videos</a:t>
            </a:r>
          </a:p>
          <a:p>
            <a:pPr marL="457200" indent="-457200">
              <a:buFont typeface="Arial" charset="0"/>
              <a:buChar char="•"/>
            </a:pPr>
            <a:r>
              <a:rPr lang="en-US" sz="2200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  <a:hlinkClick r:id="rId2"/>
              </a:rPr>
              <a:t>How not to brainstorm!</a:t>
            </a:r>
            <a:endParaRPr lang="en-US" sz="2200" dirty="0">
              <a:solidFill>
                <a:srgbClr val="000000"/>
              </a:solidFill>
              <a:latin typeface="Calibri" charset="0"/>
              <a:ea typeface="Calibri" charset="0"/>
              <a:cs typeface="Calibri" charset="0"/>
            </a:endParaRPr>
          </a:p>
          <a:p>
            <a:pPr marL="457200" indent="-457200">
              <a:buFont typeface="Arial" charset="0"/>
              <a:buChar char="•"/>
            </a:pPr>
            <a:r>
              <a:rPr lang="en-US" sz="2200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  <a:hlinkClick r:id="rId3"/>
              </a:rPr>
              <a:t>Brainstorming Rules</a:t>
            </a:r>
            <a:br>
              <a:rPr lang="en-US" sz="3000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</a:br>
            <a:endParaRPr lang="en-US" sz="3000" dirty="0"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22505" y="2890337"/>
            <a:ext cx="2286858" cy="216906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680046" y="90352"/>
            <a:ext cx="44011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Empathize - Define - </a:t>
            </a:r>
            <a:r>
              <a:rPr lang="en-US" b="1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Ideate</a:t>
            </a:r>
            <a:r>
              <a:rPr lang="en-US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 - Prototype - Test</a:t>
            </a:r>
            <a:endParaRPr lang="en-US" dirty="0">
              <a:latin typeface="Calibri" charset="0"/>
              <a:ea typeface="Calibri" charset="0"/>
              <a:cs typeface="Calibri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60710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Prototype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2023, FLLTutorials.com (Last Edit 5/29/2023)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596348" y="1950089"/>
            <a:ext cx="7573617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i="1" dirty="0"/>
              <a:t>Build to think and test to learn</a:t>
            </a:r>
            <a:endParaRPr lang="en-US" sz="2400" dirty="0"/>
          </a:p>
          <a:p>
            <a:br>
              <a:rPr lang="en-US" sz="2200" dirty="0">
                <a:latin typeface="Calibri" charset="0"/>
                <a:ea typeface="Calibri" charset="0"/>
                <a:cs typeface="Calibri" charset="0"/>
              </a:rPr>
            </a:br>
            <a:r>
              <a:rPr lang="en-US" sz="2400" b="1" dirty="0"/>
              <a:t>How to Prototype</a:t>
            </a:r>
            <a:endParaRPr lang="en-US" sz="2400" dirty="0"/>
          </a:p>
          <a:p>
            <a:pPr marL="342900" indent="-342900" fontAlgn="base">
              <a:buFont typeface="Arial" charset="0"/>
              <a:buChar char="•"/>
            </a:pPr>
            <a:r>
              <a:rPr lang="en-US" sz="2400" dirty="0"/>
              <a:t>Start building right away</a:t>
            </a:r>
          </a:p>
          <a:p>
            <a:pPr marL="342900" indent="-342900" fontAlgn="base">
              <a:buFont typeface="Arial" charset="0"/>
              <a:buChar char="•"/>
            </a:pPr>
            <a:r>
              <a:rPr lang="en-US" sz="2400" dirty="0"/>
              <a:t>Build with simple materials </a:t>
            </a:r>
            <a:br>
              <a:rPr lang="en-US" sz="2400" dirty="0"/>
            </a:br>
            <a:r>
              <a:rPr lang="en-US" sz="2400" dirty="0"/>
              <a:t>like cardboard</a:t>
            </a:r>
          </a:p>
          <a:p>
            <a:pPr algn="ctr"/>
            <a:endParaRPr lang="en-US" sz="2200" dirty="0">
              <a:latin typeface="Calibri" charset="0"/>
              <a:ea typeface="Calibri" charset="0"/>
              <a:cs typeface="Calibri" charset="0"/>
            </a:endParaRPr>
          </a:p>
          <a:p>
            <a:r>
              <a:rPr lang="en-US" sz="2200" b="1" dirty="0">
                <a:latin typeface="Calibri" charset="0"/>
                <a:ea typeface="Calibri" charset="0"/>
                <a:cs typeface="Calibri" charset="0"/>
              </a:rPr>
              <a:t>Helpful Video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200" dirty="0">
                <a:latin typeface="Calibri" charset="0"/>
                <a:ea typeface="Calibri" charset="0"/>
                <a:cs typeface="Calibri" charset="0"/>
                <a:hlinkClick r:id="rId2"/>
              </a:rPr>
              <a:t>How to make a cardboard prototype</a:t>
            </a:r>
            <a:br>
              <a:rPr lang="en-US" sz="2200" dirty="0">
                <a:latin typeface="Calibri" charset="0"/>
                <a:ea typeface="Calibri" charset="0"/>
                <a:cs typeface="Calibri" charset="0"/>
              </a:rPr>
            </a:br>
            <a:endParaRPr lang="en-US" sz="3000" b="1" dirty="0">
              <a:solidFill>
                <a:srgbClr val="0000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8709" y="2753139"/>
            <a:ext cx="2320654" cy="227188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680046" y="90352"/>
            <a:ext cx="44011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" charset="0"/>
                <a:ea typeface="Calibri" charset="0"/>
                <a:cs typeface="Calibri" charset="0"/>
              </a:rPr>
              <a:t>Empathize </a:t>
            </a:r>
            <a:r>
              <a:rPr lang="en-US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- Define - Ideate - </a:t>
            </a:r>
            <a:r>
              <a:rPr lang="en-US" b="1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Prototype</a:t>
            </a:r>
            <a:r>
              <a:rPr lang="en-US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 - Test</a:t>
            </a:r>
            <a:endParaRPr lang="en-US" dirty="0">
              <a:latin typeface="Calibri" charset="0"/>
              <a:ea typeface="Calibri" charset="0"/>
              <a:cs typeface="Calibri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20708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Test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2023, FLLTutorials.com (Last Edit 5/29/2023)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596348" y="1950089"/>
            <a:ext cx="7573617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i="1" dirty="0"/>
              <a:t>Testing is an opportunity to learn about your solution and your user.</a:t>
            </a:r>
          </a:p>
          <a:p>
            <a:br>
              <a:rPr lang="en-US" sz="2200" dirty="0">
                <a:latin typeface="Calibri" charset="0"/>
                <a:ea typeface="Calibri" charset="0"/>
                <a:cs typeface="Calibri" charset="0"/>
              </a:rPr>
            </a:br>
            <a:r>
              <a:rPr lang="en-US" sz="2400" b="1" dirty="0"/>
              <a:t>How to Test</a:t>
            </a:r>
            <a:endParaRPr lang="en-US" sz="2400" dirty="0"/>
          </a:p>
          <a:p>
            <a:pPr marL="342900" indent="-342900" fontAlgn="base">
              <a:buFont typeface="Arial" charset="0"/>
              <a:buChar char="•"/>
            </a:pPr>
            <a:r>
              <a:rPr lang="en-US" sz="2400" dirty="0"/>
              <a:t>Have people try out your prototype</a:t>
            </a:r>
          </a:p>
          <a:p>
            <a:pPr algn="ctr"/>
            <a:br>
              <a:rPr lang="en-US" sz="2200" dirty="0">
                <a:latin typeface="Calibri" charset="0"/>
                <a:ea typeface="Calibri" charset="0"/>
                <a:cs typeface="Calibri" charset="0"/>
              </a:rPr>
            </a:br>
            <a:endParaRPr lang="en-US" sz="2200" dirty="0">
              <a:latin typeface="Calibri" charset="0"/>
              <a:ea typeface="Calibri" charset="0"/>
              <a:cs typeface="Calibri" charset="0"/>
            </a:endParaRPr>
          </a:p>
          <a:p>
            <a:pPr algn="ctr"/>
            <a:endParaRPr lang="en-US" sz="3000" b="1" dirty="0">
              <a:solidFill>
                <a:srgbClr val="0000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8740" y="2719399"/>
            <a:ext cx="2220623" cy="197003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680046" y="90352"/>
            <a:ext cx="44011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" charset="0"/>
                <a:ea typeface="Calibri" charset="0"/>
                <a:cs typeface="Calibri" charset="0"/>
              </a:rPr>
              <a:t>Empathize</a:t>
            </a:r>
            <a:r>
              <a:rPr lang="en-US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 - Define - Ideate - Prototype - </a:t>
            </a:r>
            <a:r>
              <a:rPr lang="en-US" b="1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Test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291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Process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259697" y="2968172"/>
            <a:ext cx="2681158" cy="2950348"/>
          </a:xfrm>
        </p:spPr>
        <p:txBody>
          <a:bodyPr>
            <a:normAutofit fontScale="92500"/>
          </a:bodyPr>
          <a:lstStyle/>
          <a:p>
            <a:pPr marL="91440" lvl="1" indent="-91440">
              <a:spcBef>
                <a:spcPts val="1200"/>
              </a:spcBef>
              <a:spcAft>
                <a:spcPts val="200"/>
              </a:spcAft>
              <a:buSzPct val="100000"/>
              <a:buFont typeface="Calibri" panose="020F0502020204030204" pitchFamily="34" charset="0"/>
              <a:buChar char=" "/>
            </a:pPr>
            <a:r>
              <a:rPr lang="en-US" sz="1600" dirty="0"/>
              <a:t>Be very thorough when searching via the Internet. </a:t>
            </a:r>
          </a:p>
          <a:p>
            <a:pPr marL="91440" lvl="1" indent="-91440">
              <a:spcBef>
                <a:spcPts val="1200"/>
              </a:spcBef>
              <a:spcAft>
                <a:spcPts val="200"/>
              </a:spcAft>
              <a:buSzPct val="100000"/>
              <a:buFont typeface="Calibri" panose="020F0502020204030204" pitchFamily="34" charset="0"/>
              <a:buChar char=" "/>
            </a:pPr>
            <a:r>
              <a:rPr lang="en-US" sz="1600" dirty="0"/>
              <a:t>Tip: Think of different ways to word the solution so you will find all relevant solutions. </a:t>
            </a:r>
          </a:p>
          <a:p>
            <a:pPr marL="91440" lvl="1" indent="-91440">
              <a:spcBef>
                <a:spcPts val="1200"/>
              </a:spcBef>
              <a:spcAft>
                <a:spcPts val="200"/>
              </a:spcAft>
              <a:buSzPct val="100000"/>
              <a:buFont typeface="Calibri" panose="020F0502020204030204" pitchFamily="34" charset="0"/>
              <a:buChar char=" "/>
            </a:pPr>
            <a:r>
              <a:rPr lang="en-US" sz="1600" dirty="0"/>
              <a:t>For example, for our project, the </a:t>
            </a:r>
            <a:r>
              <a:rPr lang="en-US" sz="1600" dirty="0" err="1"/>
              <a:t>BeeHaven</a:t>
            </a:r>
            <a:r>
              <a:rPr lang="en-US" sz="1600" dirty="0"/>
              <a:t>, we researched “bee hive covers”, “hive protectors”, “bee hive ventilation”, “hive wraps”, etc. 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2023, FLLTutorials.com (Last Edit 5/29/2023)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663990" y="2111812"/>
            <a:ext cx="1964725" cy="729049"/>
          </a:xfrm>
          <a:prstGeom prst="rect">
            <a:avLst/>
          </a:prstGeom>
          <a:solidFill>
            <a:srgbClr val="034A8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Existing Solutions</a:t>
            </a:r>
          </a:p>
        </p:txBody>
      </p:sp>
      <p:sp>
        <p:nvSpPr>
          <p:cNvPr id="7" name="Rectangle 6"/>
          <p:cNvSpPr/>
          <p:nvPr/>
        </p:nvSpPr>
        <p:spPr>
          <a:xfrm>
            <a:off x="3643398" y="2111812"/>
            <a:ext cx="1964725" cy="729049"/>
          </a:xfrm>
          <a:prstGeom prst="rect">
            <a:avLst/>
          </a:prstGeom>
          <a:solidFill>
            <a:srgbClr val="034A8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Improvements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6434176" y="2111811"/>
            <a:ext cx="1964725" cy="729049"/>
          </a:xfrm>
          <a:prstGeom prst="rect">
            <a:avLst/>
          </a:prstGeom>
          <a:solidFill>
            <a:srgbClr val="034A8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Develop Ideas</a:t>
            </a: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3114856" y="2918744"/>
            <a:ext cx="2873523" cy="3358488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91440" lvl="1" indent="-91440">
              <a:lnSpc>
                <a:spcPct val="100000"/>
              </a:lnSpc>
              <a:spcBef>
                <a:spcPts val="1200"/>
              </a:spcBef>
              <a:spcAft>
                <a:spcPts val="200"/>
              </a:spcAft>
              <a:buSzPct val="100000"/>
              <a:buFont typeface="Calibri" panose="020F0502020204030204" pitchFamily="34" charset="0"/>
              <a:buChar char=" "/>
            </a:pPr>
            <a:r>
              <a:rPr lang="en-US" sz="1600" dirty="0"/>
              <a:t>Think about a solution that will improve upon those existing solutions and solve the problem more efficiently or more effectively.</a:t>
            </a:r>
          </a:p>
          <a:p>
            <a:pPr marL="91440" lvl="1" indent="-91440">
              <a:lnSpc>
                <a:spcPct val="100000"/>
              </a:lnSpc>
              <a:spcBef>
                <a:spcPts val="1200"/>
              </a:spcBef>
              <a:spcAft>
                <a:spcPts val="200"/>
              </a:spcAft>
              <a:buSzPct val="100000"/>
              <a:buFont typeface="Calibri" panose="020F0502020204030204" pitchFamily="34" charset="0"/>
              <a:buChar char=" "/>
            </a:pPr>
            <a:r>
              <a:rPr lang="en-US" sz="1600" dirty="0"/>
              <a:t>Tip: In FIRST LEGO League, Innovative Solutions do not have to be completely new. They can improve upon an existing solution.</a:t>
            </a:r>
          </a:p>
        </p:txBody>
      </p:sp>
      <p:cxnSp>
        <p:nvCxnSpPr>
          <p:cNvPr id="18" name="Elbow Connector 17"/>
          <p:cNvCxnSpPr>
            <a:stCxn id="8" idx="0"/>
            <a:endCxn id="6" idx="0"/>
          </p:cNvCxnSpPr>
          <p:nvPr/>
        </p:nvCxnSpPr>
        <p:spPr>
          <a:xfrm rot="16200000" flipH="1" flipV="1">
            <a:off x="4531445" y="-773282"/>
            <a:ext cx="1" cy="5770186"/>
          </a:xfrm>
          <a:prstGeom prst="bentConnector3">
            <a:avLst>
              <a:gd name="adj1" fmla="val -22860000000"/>
            </a:avLst>
          </a:prstGeom>
          <a:ln>
            <a:solidFill>
              <a:srgbClr val="652C9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6054125" y="2938217"/>
            <a:ext cx="2724826" cy="22416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" lvl="1" indent="-91440" defTabSz="914400"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At each meeting and/or via Google Drive, share ideas as a team to develop a strong solution.</a:t>
            </a:r>
          </a:p>
          <a:p>
            <a:pPr marL="91440" lvl="1" indent="-91440" defTabSz="914400"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As the team develops the solution, go back and research to see if the solution already exists. </a:t>
            </a:r>
          </a:p>
        </p:txBody>
      </p:sp>
      <p:sp>
        <p:nvSpPr>
          <p:cNvPr id="20" name="Right Arrow 19"/>
          <p:cNvSpPr/>
          <p:nvPr/>
        </p:nvSpPr>
        <p:spPr>
          <a:xfrm>
            <a:off x="2901251" y="2224296"/>
            <a:ext cx="469610" cy="532536"/>
          </a:xfrm>
          <a:prstGeom prst="rightArrow">
            <a:avLst/>
          </a:prstGeom>
          <a:solidFill>
            <a:srgbClr val="24CF39"/>
          </a:solidFill>
          <a:ln>
            <a:solidFill>
              <a:srgbClr val="652C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ight Arrow 20"/>
          <p:cNvSpPr/>
          <p:nvPr/>
        </p:nvSpPr>
        <p:spPr>
          <a:xfrm>
            <a:off x="5819320" y="2189695"/>
            <a:ext cx="469610" cy="532536"/>
          </a:xfrm>
          <a:prstGeom prst="rightArrow">
            <a:avLst/>
          </a:prstGeom>
          <a:solidFill>
            <a:srgbClr val="24CF39"/>
          </a:solidFill>
          <a:ln>
            <a:solidFill>
              <a:srgbClr val="652C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7119945"/>
      </p:ext>
    </p:extLst>
  </p:cSld>
  <p:clrMapOvr>
    <a:masterClrMapping/>
  </p:clrMapOvr>
</p:sld>
</file>

<file path=ppt/theme/theme1.xml><?xml version="1.0" encoding="utf-8"?>
<a:theme xmlns:a="http://schemas.openxmlformats.org/drawingml/2006/main" name="Dividend">
  <a:themeElements>
    <a:clrScheme name="Dividend">
      <a:dk1>
        <a:sysClr val="windowText" lastClr="000000"/>
      </a:dk1>
      <a:lt1>
        <a:sysClr val="window" lastClr="FFFFFF"/>
      </a:lt1>
      <a:dk2>
        <a:srgbClr val="3D3D3D"/>
      </a:dk2>
      <a:lt2>
        <a:srgbClr val="EBEBEB"/>
      </a:lt2>
      <a:accent1>
        <a:srgbClr val="1A3260"/>
      </a:accent1>
      <a:accent2>
        <a:srgbClr val="4590B8"/>
      </a:accent2>
      <a:accent3>
        <a:srgbClr val="45CBE8"/>
      </a:accent3>
      <a:accent4>
        <a:srgbClr val="969FA7"/>
      </a:accent4>
      <a:accent5>
        <a:srgbClr val="A2C777"/>
      </a:accent5>
      <a:accent6>
        <a:srgbClr val="42955F"/>
      </a:accent6>
      <a:hlink>
        <a:srgbClr val="828282"/>
      </a:hlink>
      <a:folHlink>
        <a:srgbClr val="A5A5A5"/>
      </a:folHlink>
    </a:clrScheme>
    <a:fontScheme name="Dividend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ividend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ngineeringJournal" id="{97721FB4-21DC-6D4C-AC10-5E4545120761}" vid="{EB585347-F0B4-B74F-BF80-5185492EFC1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FLLTutorialsTemplate</Template>
  <TotalTime>258</TotalTime>
  <Words>1228</Words>
  <Application>Microsoft Macintosh PowerPoint</Application>
  <PresentationFormat>On-screen Show (4:3)</PresentationFormat>
  <Paragraphs>111</Paragraphs>
  <Slides>14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Arial</vt:lpstr>
      <vt:lpstr>Calibri</vt:lpstr>
      <vt:lpstr>Gill Sans MT</vt:lpstr>
      <vt:lpstr>Wingdings 2</vt:lpstr>
      <vt:lpstr>Dividend</vt:lpstr>
      <vt:lpstr>Developing an Innovative Solution</vt:lpstr>
      <vt:lpstr>About the authors</vt:lpstr>
      <vt:lpstr>First Steps</vt:lpstr>
      <vt:lpstr>Empathize</vt:lpstr>
      <vt:lpstr>Define</vt:lpstr>
      <vt:lpstr>Ideate</vt:lpstr>
      <vt:lpstr>Prototype</vt:lpstr>
      <vt:lpstr>Test</vt:lpstr>
      <vt:lpstr>The Process</vt:lpstr>
      <vt:lpstr>What is the Innovation?</vt:lpstr>
      <vt:lpstr>Model, Share, Test</vt:lpstr>
      <vt:lpstr>Models and Prototypes Can Help Improve Your Solution</vt:lpstr>
      <vt:lpstr> Testing Your Innovative Solution</vt:lpstr>
      <vt:lpstr>Credits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Sanjay Seshan</dc:creator>
  <cp:lastModifiedBy>Srinivasan Seshan</cp:lastModifiedBy>
  <cp:revision>45</cp:revision>
  <cp:lastPrinted>2018-09-02T15:46:05Z</cp:lastPrinted>
  <dcterms:created xsi:type="dcterms:W3CDTF">2017-08-13T17:46:18Z</dcterms:created>
  <dcterms:modified xsi:type="dcterms:W3CDTF">2023-05-29T13:15:01Z</dcterms:modified>
</cp:coreProperties>
</file>